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2"/>
  </p:notesMasterIdLst>
  <p:handoutMasterIdLst>
    <p:handoutMasterId r:id="rId23"/>
  </p:handoutMasterIdLst>
  <p:sldIdLst>
    <p:sldId id="257" r:id="rId6"/>
    <p:sldId id="258" r:id="rId7"/>
    <p:sldId id="262" r:id="rId8"/>
    <p:sldId id="260" r:id="rId9"/>
    <p:sldId id="277" r:id="rId10"/>
    <p:sldId id="278" r:id="rId11"/>
    <p:sldId id="279" r:id="rId12"/>
    <p:sldId id="263" r:id="rId13"/>
    <p:sldId id="264" r:id="rId14"/>
    <p:sldId id="280" r:id="rId15"/>
    <p:sldId id="270" r:id="rId16"/>
    <p:sldId id="268" r:id="rId17"/>
    <p:sldId id="272" r:id="rId18"/>
    <p:sldId id="273" r:id="rId19"/>
    <p:sldId id="274" r:id="rId20"/>
    <p:sldId id="275"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804" y="-78"/>
      </p:cViewPr>
      <p:guideLst>
        <p:guide orient="horz" pos="2160"/>
        <p:guide pos="2880"/>
      </p:guideLst>
    </p:cSldViewPr>
  </p:slideViewPr>
  <p:notesTextViewPr>
    <p:cViewPr>
      <p:scale>
        <a:sx n="1" d="1"/>
        <a:sy n="1" d="1"/>
      </p:scale>
      <p:origin x="0" y="0"/>
    </p:cViewPr>
  </p:notesTextViewPr>
  <p:notesViewPr>
    <p:cSldViewPr>
      <p:cViewPr varScale="1">
        <p:scale>
          <a:sx n="80" d="100"/>
          <a:sy n="80" d="100"/>
        </p:scale>
        <p:origin x="-1974" y="-7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7D5BCBE9-D2BC-4652-B6A7-9B4C2A164970}" type="datetimeFigureOut">
              <a:rPr lang="en-GB" smtClean="0"/>
              <a:pPr/>
              <a:t>27/10/2014</a:t>
            </a:fld>
            <a:endParaRPr lang="en-GB"/>
          </a:p>
        </p:txBody>
      </p:sp>
      <p:sp>
        <p:nvSpPr>
          <p:cNvPr id="4" name="Footer Placeholder 3"/>
          <p:cNvSpPr>
            <a:spLocks noGrp="1"/>
          </p:cNvSpPr>
          <p:nvPr>
            <p:ph type="ftr" sz="quarter" idx="2"/>
          </p:nvPr>
        </p:nvSpPr>
        <p:spPr>
          <a:xfrm>
            <a:off x="1" y="9428584"/>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4" y="9428584"/>
            <a:ext cx="2945659" cy="496332"/>
          </a:xfrm>
          <a:prstGeom prst="rect">
            <a:avLst/>
          </a:prstGeom>
        </p:spPr>
        <p:txBody>
          <a:bodyPr vert="horz" lIns="91440" tIns="45720" rIns="91440" bIns="45720" rtlCol="0" anchor="b"/>
          <a:lstStyle>
            <a:lvl1pPr algn="r">
              <a:defRPr sz="1200"/>
            </a:lvl1pPr>
          </a:lstStyle>
          <a:p>
            <a:fld id="{05457442-DF32-4FC6-B613-012DF6117E1A}" type="slidenum">
              <a:rPr lang="en-GB" smtClean="0"/>
              <a:pPr/>
              <a:t>‹#›</a:t>
            </a:fld>
            <a:endParaRPr lang="en-GB"/>
          </a:p>
        </p:txBody>
      </p:sp>
    </p:spTree>
    <p:extLst>
      <p:ext uri="{BB962C8B-B14F-4D97-AF65-F5344CB8AC3E}">
        <p14:creationId xmlns:p14="http://schemas.microsoft.com/office/powerpoint/2010/main" xmlns="" val="960205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73020EE4-1E4E-4AB1-826B-B354AC2C0A1C}" type="datetimeFigureOut">
              <a:rPr lang="en-GB" smtClean="0"/>
              <a:pPr/>
              <a:t>27/10/2014</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D7AEA686-E0D0-4606-BD78-CF4A2CA22F22}" type="slidenum">
              <a:rPr lang="en-GB" smtClean="0"/>
              <a:pPr/>
              <a:t>‹#›</a:t>
            </a:fld>
            <a:endParaRPr lang="en-GB" dirty="0"/>
          </a:p>
        </p:txBody>
      </p:sp>
    </p:spTree>
    <p:extLst>
      <p:ext uri="{BB962C8B-B14F-4D97-AF65-F5344CB8AC3E}">
        <p14:creationId xmlns:p14="http://schemas.microsoft.com/office/powerpoint/2010/main" xmlns="" val="510690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Welcome</a:t>
            </a:r>
          </a:p>
          <a:p>
            <a:r>
              <a:rPr lang="en-GB" dirty="0" smtClean="0"/>
              <a:t>Intros</a:t>
            </a:r>
          </a:p>
          <a:p>
            <a:r>
              <a:rPr lang="en-GB" dirty="0" smtClean="0"/>
              <a:t>This</a:t>
            </a:r>
            <a:r>
              <a:rPr lang="en-GB" baseline="0" dirty="0" smtClean="0"/>
              <a:t> presentation is to let you know what is happening to the NHS scheme from 2015 so that you are aware of the forthcoming changes and are able to give basic information to members.</a:t>
            </a:r>
            <a:endParaRPr lang="en-GB" dirty="0" smtClean="0"/>
          </a:p>
        </p:txBody>
      </p:sp>
      <p:sp>
        <p:nvSpPr>
          <p:cNvPr id="4" name="Slide Number Placeholder 3"/>
          <p:cNvSpPr>
            <a:spLocks noGrp="1"/>
          </p:cNvSpPr>
          <p:nvPr>
            <p:ph type="sldNum" sz="quarter" idx="10"/>
          </p:nvPr>
        </p:nvSpPr>
        <p:spPr/>
        <p:txBody>
          <a:bodyPr/>
          <a:lstStyle/>
          <a:p>
            <a:fld id="{674E6E9A-0041-4370-9780-17491546355E}" type="slidenum">
              <a:rPr lang="en-GB" smtClean="0"/>
              <a:pPr/>
              <a:t>1</a:t>
            </a:fld>
            <a:endParaRPr lang="en-GB" dirty="0"/>
          </a:p>
        </p:txBody>
      </p:sp>
    </p:spTree>
    <p:extLst>
      <p:ext uri="{BB962C8B-B14F-4D97-AF65-F5344CB8AC3E}">
        <p14:creationId xmlns:p14="http://schemas.microsoft.com/office/powerpoint/2010/main" xmlns="" val="5567629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EA686-E0D0-4606-BD78-CF4A2CA22F22}" type="slidenum">
              <a:rPr lang="en-GB" smtClean="0"/>
              <a:pPr/>
              <a:t>14</a:t>
            </a:fld>
            <a:endParaRPr lang="en-GB" dirty="0"/>
          </a:p>
        </p:txBody>
      </p:sp>
    </p:spTree>
    <p:extLst>
      <p:ext uri="{BB962C8B-B14F-4D97-AF65-F5344CB8AC3E}">
        <p14:creationId xmlns:p14="http://schemas.microsoft.com/office/powerpoint/2010/main" xmlns="" val="1412999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EA686-E0D0-4606-BD78-CF4A2CA22F22}" type="slidenum">
              <a:rPr lang="en-GB" smtClean="0"/>
              <a:pPr/>
              <a:t>15</a:t>
            </a:fld>
            <a:endParaRPr lang="en-GB" dirty="0"/>
          </a:p>
        </p:txBody>
      </p:sp>
    </p:spTree>
    <p:extLst>
      <p:ext uri="{BB962C8B-B14F-4D97-AF65-F5344CB8AC3E}">
        <p14:creationId xmlns:p14="http://schemas.microsoft.com/office/powerpoint/2010/main" xmlns="" val="11833026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EA686-E0D0-4606-BD78-CF4A2CA22F22}" type="slidenum">
              <a:rPr lang="en-GB" smtClean="0"/>
              <a:pPr/>
              <a:t>16</a:t>
            </a:fld>
            <a:endParaRPr lang="en-GB" dirty="0"/>
          </a:p>
        </p:txBody>
      </p:sp>
    </p:spTree>
    <p:extLst>
      <p:ext uri="{BB962C8B-B14F-4D97-AF65-F5344CB8AC3E}">
        <p14:creationId xmlns:p14="http://schemas.microsoft.com/office/powerpoint/2010/main" xmlns="" val="1024331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Protection calculator on SPPA website for members to check when they move to 2015 section under “tapered protection”</a:t>
            </a:r>
          </a:p>
          <a:p>
            <a:endParaRPr lang="en-GB" dirty="0"/>
          </a:p>
          <a:p>
            <a:r>
              <a:rPr lang="en-GB" dirty="0" smtClean="0"/>
              <a:t>Members who returned to 95 or 2008 sections within 5 years of 1 April 2012 will also be protected.</a:t>
            </a:r>
            <a:endParaRPr lang="en-GB" dirty="0"/>
          </a:p>
        </p:txBody>
      </p:sp>
      <p:sp>
        <p:nvSpPr>
          <p:cNvPr id="4" name="Slide Number Placeholder 3"/>
          <p:cNvSpPr>
            <a:spLocks noGrp="1"/>
          </p:cNvSpPr>
          <p:nvPr>
            <p:ph type="sldNum" sz="quarter" idx="10"/>
          </p:nvPr>
        </p:nvSpPr>
        <p:spPr/>
        <p:txBody>
          <a:bodyPr/>
          <a:lstStyle/>
          <a:p>
            <a:fld id="{D7AEA686-E0D0-4606-BD78-CF4A2CA22F22}" type="slidenum">
              <a:rPr lang="en-GB" smtClean="0"/>
              <a:pPr/>
              <a:t>2</a:t>
            </a:fld>
            <a:endParaRPr lang="en-GB" dirty="0"/>
          </a:p>
        </p:txBody>
      </p:sp>
    </p:spTree>
    <p:extLst>
      <p:ext uri="{BB962C8B-B14F-4D97-AF65-F5344CB8AC3E}">
        <p14:creationId xmlns:p14="http://schemas.microsoft.com/office/powerpoint/2010/main" xmlns="" val="3484291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15228" y="4650635"/>
            <a:ext cx="5495844" cy="5159298"/>
          </a:xfrm>
        </p:spPr>
        <p:txBody>
          <a:bodyPr/>
          <a:lstStyle/>
          <a:p>
            <a:r>
              <a:rPr lang="en-GB" b="1" dirty="0" smtClean="0"/>
              <a:t>Governance</a:t>
            </a:r>
          </a:p>
          <a:p>
            <a:pPr>
              <a:buFontTx/>
              <a:buChar char="•"/>
            </a:pPr>
            <a:r>
              <a:rPr lang="en-GB" dirty="0" smtClean="0"/>
              <a:t>The Bill will require all public sector pension scheme administrators to set up a properly constituted pensions board to ensure compliance with scheme regulations.</a:t>
            </a:r>
          </a:p>
          <a:p>
            <a:pPr>
              <a:buFontTx/>
              <a:buChar char="•"/>
            </a:pPr>
            <a:r>
              <a:rPr lang="en-GB" dirty="0" smtClean="0"/>
              <a:t>In addition there will be an advisory board similar to the Scottish NHS Pensions group currently in place to advise on policy which affects the scheme.</a:t>
            </a:r>
          </a:p>
          <a:p>
            <a:pPr>
              <a:buFontTx/>
              <a:buChar char="•"/>
            </a:pPr>
            <a:endParaRPr lang="en-GB" dirty="0" smtClean="0"/>
          </a:p>
          <a:p>
            <a:r>
              <a:rPr lang="en-GB" b="1" dirty="0" smtClean="0"/>
              <a:t>Controls</a:t>
            </a:r>
          </a:p>
          <a:p>
            <a:pPr>
              <a:buFontTx/>
              <a:buChar char="•"/>
            </a:pPr>
            <a:r>
              <a:rPr lang="en-GB" dirty="0" smtClean="0"/>
              <a:t>The Act also  sets out a number of controls to ensure the ongoing financial sustainability of the schemes going  forward. These controls include:</a:t>
            </a:r>
          </a:p>
          <a:p>
            <a:pPr>
              <a:buFontTx/>
              <a:buChar char="•"/>
            </a:pPr>
            <a:endParaRPr lang="en-GB" dirty="0" smtClean="0"/>
          </a:p>
          <a:p>
            <a:pPr lvl="2">
              <a:buFontTx/>
              <a:buChar char="•"/>
            </a:pPr>
            <a:r>
              <a:rPr lang="en-GB" dirty="0" smtClean="0"/>
              <a:t>Ensure that the annual percentage increase or decrease in pensions in specified annually by HMT relating to either prices or earnings.  </a:t>
            </a:r>
          </a:p>
          <a:p>
            <a:pPr lvl="2"/>
            <a:endParaRPr lang="en-GB" dirty="0" smtClean="0"/>
          </a:p>
          <a:p>
            <a:pPr lvl="2">
              <a:buFontTx/>
              <a:buChar char="•"/>
            </a:pPr>
            <a:r>
              <a:rPr lang="en-GB" dirty="0" smtClean="0"/>
              <a:t>Cap  on any future costs increases of costs to employers</a:t>
            </a:r>
          </a:p>
          <a:p>
            <a:pPr lvl="4"/>
            <a:r>
              <a:rPr lang="en-GB" dirty="0" smtClean="0"/>
              <a:t>The Act  sets out the mechanism around how this will operate in practice and further details will be provided by Treasury.  It will set a ceiling and a floor and within which costs will operate and will set out a process should costs go either above or below this ceiling or floor.</a:t>
            </a:r>
          </a:p>
          <a:p>
            <a:endParaRPr lang="en-GB" dirty="0" smtClean="0"/>
          </a:p>
          <a:p>
            <a:pPr lvl="2">
              <a:buFontTx/>
              <a:buChar char="•"/>
            </a:pPr>
            <a:r>
              <a:rPr lang="en-GB" dirty="0" smtClean="0"/>
              <a:t>Determine methodology and frequency around scheme valuations</a:t>
            </a:r>
          </a:p>
          <a:p>
            <a:pPr marL="0" lvl="2"/>
            <a:r>
              <a:rPr lang="en-GB" dirty="0" smtClean="0"/>
              <a:t>The provisions  in the Act aim  to protect ongoing financial sustainability of the schemes for the next 25 years.</a:t>
            </a:r>
          </a:p>
          <a:p>
            <a:pPr marL="0" lvl="2"/>
            <a:r>
              <a:rPr lang="en-GB" dirty="0" smtClean="0"/>
              <a:t>The Pensions Regulator will  have oversight of public service schemes and will issue codes of practice.</a:t>
            </a:r>
          </a:p>
          <a:p>
            <a:endParaRPr lang="en-GB" dirty="0"/>
          </a:p>
        </p:txBody>
      </p:sp>
      <p:sp>
        <p:nvSpPr>
          <p:cNvPr id="4" name="Slide Number Placeholder 3"/>
          <p:cNvSpPr>
            <a:spLocks noGrp="1"/>
          </p:cNvSpPr>
          <p:nvPr>
            <p:ph type="sldNum" sz="quarter" idx="10"/>
          </p:nvPr>
        </p:nvSpPr>
        <p:spPr/>
        <p:txBody>
          <a:bodyPr/>
          <a:lstStyle/>
          <a:p>
            <a:fld id="{D7AEA686-E0D0-4606-BD78-CF4A2CA22F22}" type="slidenum">
              <a:rPr lang="en-GB" smtClean="0"/>
              <a:pPr/>
              <a:t>3</a:t>
            </a:fld>
            <a:endParaRPr lang="en-GB" dirty="0"/>
          </a:p>
        </p:txBody>
      </p:sp>
    </p:spTree>
    <p:extLst>
      <p:ext uri="{BB962C8B-B14F-4D97-AF65-F5344CB8AC3E}">
        <p14:creationId xmlns:p14="http://schemas.microsoft.com/office/powerpoint/2010/main" xmlns="" val="3678832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Scheme Design</a:t>
            </a:r>
          </a:p>
          <a:p>
            <a:pPr>
              <a:buFontTx/>
              <a:buChar char="•"/>
            </a:pPr>
            <a:r>
              <a:rPr lang="en-GB" dirty="0" smtClean="0"/>
              <a:t> The Act brings an end to  the Current Final salary pension schemes . The new scheme will therefor be a CARE  scheme. I will explain this further in a moment.</a:t>
            </a:r>
          </a:p>
          <a:p>
            <a:endParaRPr lang="en-GB" dirty="0" smtClean="0"/>
          </a:p>
          <a:p>
            <a:pPr>
              <a:buFontTx/>
              <a:buChar char="•"/>
            </a:pPr>
            <a:r>
              <a:rPr lang="en-GB" dirty="0" smtClean="0"/>
              <a:t> Normal pension age  in the new 2015 scheme  will be the same as a member’s individual  state pension age as stated in Government Policy.  </a:t>
            </a:r>
          </a:p>
          <a:p>
            <a:pPr>
              <a:buFontTx/>
              <a:buChar char="•"/>
            </a:pPr>
            <a:endParaRPr lang="en-GB" b="1" dirty="0"/>
          </a:p>
          <a:p>
            <a:r>
              <a:rPr lang="en-GB" dirty="0" smtClean="0"/>
              <a:t>The “accrual rate” is the amount a pension is built up each year. In the 1995 section this is 1/80</a:t>
            </a:r>
            <a:r>
              <a:rPr lang="en-GB" baseline="30000" dirty="0" smtClean="0"/>
              <a:t>th</a:t>
            </a:r>
            <a:r>
              <a:rPr lang="en-GB" dirty="0" smtClean="0"/>
              <a:t> of final salary x number of years contributed  , in the 2008 section it is 1/60</a:t>
            </a:r>
            <a:r>
              <a:rPr lang="en-GB" baseline="30000" dirty="0" smtClean="0"/>
              <a:t>th</a:t>
            </a:r>
            <a:r>
              <a:rPr lang="en-GB" dirty="0" smtClean="0"/>
              <a:t>  of final salary x number of years contributed.  In 2015 scheme  it is 1/54</a:t>
            </a:r>
            <a:r>
              <a:rPr lang="en-GB" baseline="30000" dirty="0" smtClean="0"/>
              <a:t>th</a:t>
            </a:r>
            <a:r>
              <a:rPr lang="en-GB" dirty="0" smtClean="0"/>
              <a:t> of each years earnings revalued each year.  (Slide coming up with more detail l)</a:t>
            </a:r>
          </a:p>
          <a:p>
            <a:endParaRPr lang="en-GB" dirty="0"/>
          </a:p>
          <a:p>
            <a:r>
              <a:rPr lang="en-GB" dirty="0" smtClean="0"/>
              <a:t>If a member stays in scheme each years 1/54</a:t>
            </a:r>
            <a:r>
              <a:rPr lang="en-GB" baseline="30000" dirty="0" smtClean="0"/>
              <a:t>th</a:t>
            </a:r>
            <a:r>
              <a:rPr lang="en-GB" dirty="0" smtClean="0"/>
              <a:t> is revalued at a rate  equal to the Consumer price index plus 1.5%.  </a:t>
            </a:r>
          </a:p>
          <a:p>
            <a:endParaRPr lang="en-GB" dirty="0"/>
          </a:p>
          <a:p>
            <a:r>
              <a:rPr lang="en-GB" dirty="0" smtClean="0"/>
              <a:t>If a member leaves the scheme and 2015 benefits become “preserved” these will be revalued at only CPI however if the member rejoins the scheme within 5 years  all accrued benefits will be joined and  again be revalued at CPI plus 1.5%</a:t>
            </a:r>
          </a:p>
          <a:p>
            <a:endParaRPr lang="en-GB" dirty="0"/>
          </a:p>
          <a:p>
            <a:r>
              <a:rPr lang="en-GB" dirty="0" smtClean="0"/>
              <a:t>The Scottish Framework Document is available on the SPPA website and details the main provisions in the  2015 scheme.</a:t>
            </a:r>
          </a:p>
          <a:p>
            <a:pPr eaLnBrk="1" hangingPunct="1"/>
            <a:endParaRPr lang="en-GB" dirty="0" smtClean="0"/>
          </a:p>
          <a:p>
            <a:endParaRPr lang="en-GB" dirty="0"/>
          </a:p>
        </p:txBody>
      </p:sp>
      <p:sp>
        <p:nvSpPr>
          <p:cNvPr id="4" name="Slide Number Placeholder 3"/>
          <p:cNvSpPr>
            <a:spLocks noGrp="1"/>
          </p:cNvSpPr>
          <p:nvPr>
            <p:ph type="sldNum" sz="quarter" idx="10"/>
          </p:nvPr>
        </p:nvSpPr>
        <p:spPr/>
        <p:txBody>
          <a:bodyPr/>
          <a:lstStyle/>
          <a:p>
            <a:fld id="{D7AEA686-E0D0-4606-BD78-CF4A2CA22F22}" type="slidenum">
              <a:rPr lang="en-GB" smtClean="0"/>
              <a:pPr/>
              <a:t>4</a:t>
            </a:fld>
            <a:endParaRPr lang="en-GB" dirty="0"/>
          </a:p>
        </p:txBody>
      </p:sp>
    </p:spTree>
    <p:extLst>
      <p:ext uri="{BB962C8B-B14F-4D97-AF65-F5344CB8AC3E}">
        <p14:creationId xmlns:p14="http://schemas.microsoft.com/office/powerpoint/2010/main" xmlns="" val="298236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EA686-E0D0-4606-BD78-CF4A2CA22F22}" type="slidenum">
              <a:rPr lang="en-GB" smtClean="0"/>
              <a:pPr/>
              <a:t>8</a:t>
            </a:fld>
            <a:endParaRPr lang="en-GB" dirty="0"/>
          </a:p>
        </p:txBody>
      </p:sp>
    </p:spTree>
    <p:extLst>
      <p:ext uri="{BB962C8B-B14F-4D97-AF65-F5344CB8AC3E}">
        <p14:creationId xmlns:p14="http://schemas.microsoft.com/office/powerpoint/2010/main" xmlns="" val="1857478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EA686-E0D0-4606-BD78-CF4A2CA22F22}" type="slidenum">
              <a:rPr lang="en-GB" smtClean="0"/>
              <a:pPr/>
              <a:t>9</a:t>
            </a:fld>
            <a:endParaRPr lang="en-GB" dirty="0"/>
          </a:p>
        </p:txBody>
      </p:sp>
    </p:spTree>
    <p:extLst>
      <p:ext uri="{BB962C8B-B14F-4D97-AF65-F5344CB8AC3E}">
        <p14:creationId xmlns:p14="http://schemas.microsoft.com/office/powerpoint/2010/main" xmlns="" val="1028443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3F117F83-395D-4EA3-A87E-2A5DACCCFB6F}" type="slidenum">
              <a:rPr lang="en-GB"/>
              <a:pPr eaLnBrk="1" hangingPunct="1"/>
              <a:t>11</a:t>
            </a:fld>
            <a:endParaRPr lang="en-GB"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marL="88900" lvl="3" eaLnBrk="1" hangingPunct="1">
              <a:buFontTx/>
              <a:buChar char="•"/>
            </a:pPr>
            <a:r>
              <a:rPr lang="en-US" dirty="0" smtClean="0"/>
              <a:t> Other features of the 2015 Scheme are the same as current 2008 section</a:t>
            </a:r>
          </a:p>
          <a:p>
            <a:pPr marL="88900" lvl="3" eaLnBrk="1" hangingPunct="1">
              <a:buFontTx/>
              <a:buChar char="•"/>
            </a:pPr>
            <a:endParaRPr lang="en-US" dirty="0"/>
          </a:p>
          <a:p>
            <a:pPr marL="88900" lvl="3" eaLnBrk="1" hangingPunct="1"/>
            <a:r>
              <a:rPr lang="en-US" dirty="0" smtClean="0"/>
              <a:t>The criteria for assessing ill health benefits will remain the same but the enhancement given to those qualifying for upper tier (assessed as not only not being able to do own job but unable to do any other job of similar duration) changes  to 50% of prospective service to normal retirement age.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a:p>
            <a:endParaRPr lang="en-GB" dirty="0"/>
          </a:p>
        </p:txBody>
      </p:sp>
      <p:sp>
        <p:nvSpPr>
          <p:cNvPr id="4" name="Slide Number Placeholder 3"/>
          <p:cNvSpPr>
            <a:spLocks noGrp="1"/>
          </p:cNvSpPr>
          <p:nvPr>
            <p:ph type="sldNum" sz="quarter" idx="10"/>
          </p:nvPr>
        </p:nvSpPr>
        <p:spPr/>
        <p:txBody>
          <a:bodyPr/>
          <a:lstStyle/>
          <a:p>
            <a:fld id="{D7AEA686-E0D0-4606-BD78-CF4A2CA22F22}" type="slidenum">
              <a:rPr lang="en-GB" smtClean="0"/>
              <a:pPr/>
              <a:t>12</a:t>
            </a:fld>
            <a:endParaRPr lang="en-GB" dirty="0"/>
          </a:p>
        </p:txBody>
      </p:sp>
      <p:sp>
        <p:nvSpPr>
          <p:cNvPr id="5" name="TextBox 4"/>
          <p:cNvSpPr txBox="1"/>
          <p:nvPr/>
        </p:nvSpPr>
        <p:spPr>
          <a:xfrm>
            <a:off x="472480" y="6214059"/>
            <a:ext cx="5638593" cy="3138819"/>
          </a:xfrm>
          <a:prstGeom prst="rect">
            <a:avLst/>
          </a:prstGeom>
          <a:noFill/>
        </p:spPr>
        <p:txBody>
          <a:bodyPr wrap="square" rtlCol="0">
            <a:spAutoFit/>
          </a:bodyPr>
          <a:lstStyle/>
          <a:p>
            <a:r>
              <a:rPr lang="en-GB" dirty="0" smtClean="0"/>
              <a:t>Tapered protection</a:t>
            </a:r>
          </a:p>
          <a:p>
            <a:endParaRPr lang="en-GB" dirty="0"/>
          </a:p>
          <a:p>
            <a:r>
              <a:rPr lang="en-GB" dirty="0" smtClean="0"/>
              <a:t>For each month beyond 10 years from npa at 1 April 2012 the protection period is reduced by 2 months</a:t>
            </a:r>
          </a:p>
          <a:p>
            <a:endParaRPr lang="en-GB" dirty="0"/>
          </a:p>
          <a:p>
            <a:r>
              <a:rPr lang="en-GB" dirty="0" smtClean="0"/>
              <a:t>Tapered protection calculations are available on the SPPA website</a:t>
            </a:r>
          </a:p>
          <a:p>
            <a:endParaRPr lang="en-GB" dirty="0"/>
          </a:p>
          <a:p>
            <a:r>
              <a:rPr lang="en-GB" dirty="0" smtClean="0"/>
              <a:t>Protection will be lost if a member leaves the scheme after 1 April 2012 and does not rejoin the scheme  within 5 years.</a:t>
            </a:r>
            <a:endParaRPr lang="en-GB" dirty="0"/>
          </a:p>
        </p:txBody>
      </p:sp>
    </p:spTree>
    <p:extLst>
      <p:ext uri="{BB962C8B-B14F-4D97-AF65-F5344CB8AC3E}">
        <p14:creationId xmlns:p14="http://schemas.microsoft.com/office/powerpoint/2010/main" xmlns="" val="1995220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AEA686-E0D0-4606-BD78-CF4A2CA22F22}" type="slidenum">
              <a:rPr lang="en-GB" smtClean="0"/>
              <a:pPr/>
              <a:t>13</a:t>
            </a:fld>
            <a:endParaRPr lang="en-GB" dirty="0"/>
          </a:p>
        </p:txBody>
      </p:sp>
    </p:spTree>
    <p:extLst>
      <p:ext uri="{BB962C8B-B14F-4D97-AF65-F5344CB8AC3E}">
        <p14:creationId xmlns:p14="http://schemas.microsoft.com/office/powerpoint/2010/main" xmlns="" val="605897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92237B6-6545-4C25-A5F9-152A1A96F270}" type="datetimeFigureOut">
              <a:rPr lang="en-GB" smtClean="0"/>
              <a:pPr/>
              <a:t>27/10/2014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C28EBFF-7D42-48F7-8D8A-A12F7E705845}" type="slidenum">
              <a:rPr lang="en-GB" smtClean="0"/>
              <a:pPr/>
              <a:t>‹#›</a:t>
            </a:fld>
            <a:endParaRPr lang="en-GB" dirty="0"/>
          </a:p>
        </p:txBody>
      </p:sp>
    </p:spTree>
    <p:extLst>
      <p:ext uri="{BB962C8B-B14F-4D97-AF65-F5344CB8AC3E}">
        <p14:creationId xmlns:p14="http://schemas.microsoft.com/office/powerpoint/2010/main" xmlns="" val="3162183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2237B6-6545-4C25-A5F9-152A1A96F270}" type="datetimeFigureOut">
              <a:rPr lang="en-GB" smtClean="0"/>
              <a:pPr/>
              <a:t>27/10/2014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C28EBFF-7D42-48F7-8D8A-A12F7E705845}" type="slidenum">
              <a:rPr lang="en-GB" smtClean="0"/>
              <a:pPr/>
              <a:t>‹#›</a:t>
            </a:fld>
            <a:endParaRPr lang="en-GB" dirty="0"/>
          </a:p>
        </p:txBody>
      </p:sp>
    </p:spTree>
    <p:extLst>
      <p:ext uri="{BB962C8B-B14F-4D97-AF65-F5344CB8AC3E}">
        <p14:creationId xmlns:p14="http://schemas.microsoft.com/office/powerpoint/2010/main" xmlns="" val="1970910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2237B6-6545-4C25-A5F9-152A1A96F270}" type="datetimeFigureOut">
              <a:rPr lang="en-GB" smtClean="0"/>
              <a:pPr/>
              <a:t>27/10/2014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C28EBFF-7D42-48F7-8D8A-A12F7E705845}" type="slidenum">
              <a:rPr lang="en-GB" smtClean="0"/>
              <a:pPr/>
              <a:t>‹#›</a:t>
            </a:fld>
            <a:endParaRPr lang="en-GB" dirty="0"/>
          </a:p>
        </p:txBody>
      </p:sp>
    </p:spTree>
    <p:extLst>
      <p:ext uri="{BB962C8B-B14F-4D97-AF65-F5344CB8AC3E}">
        <p14:creationId xmlns:p14="http://schemas.microsoft.com/office/powerpoint/2010/main" xmlns="" val="2781993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2237B6-6545-4C25-A5F9-152A1A96F270}" type="datetimeFigureOut">
              <a:rPr lang="en-GB" smtClean="0"/>
              <a:pPr/>
              <a:t>27/10/2014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C28EBFF-7D42-48F7-8D8A-A12F7E705845}" type="slidenum">
              <a:rPr lang="en-GB" smtClean="0"/>
              <a:pPr/>
              <a:t>‹#›</a:t>
            </a:fld>
            <a:endParaRPr lang="en-GB" dirty="0"/>
          </a:p>
        </p:txBody>
      </p:sp>
    </p:spTree>
    <p:extLst>
      <p:ext uri="{BB962C8B-B14F-4D97-AF65-F5344CB8AC3E}">
        <p14:creationId xmlns:p14="http://schemas.microsoft.com/office/powerpoint/2010/main" xmlns="" val="3790437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2237B6-6545-4C25-A5F9-152A1A96F270}" type="datetimeFigureOut">
              <a:rPr lang="en-GB" smtClean="0"/>
              <a:pPr/>
              <a:t>27/10/2014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C28EBFF-7D42-48F7-8D8A-A12F7E705845}" type="slidenum">
              <a:rPr lang="en-GB" smtClean="0"/>
              <a:pPr/>
              <a:t>‹#›</a:t>
            </a:fld>
            <a:endParaRPr lang="en-GB" dirty="0"/>
          </a:p>
        </p:txBody>
      </p:sp>
    </p:spTree>
    <p:extLst>
      <p:ext uri="{BB962C8B-B14F-4D97-AF65-F5344CB8AC3E}">
        <p14:creationId xmlns:p14="http://schemas.microsoft.com/office/powerpoint/2010/main" xmlns="" val="1217254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92237B6-6545-4C25-A5F9-152A1A96F270}" type="datetimeFigureOut">
              <a:rPr lang="en-GB" smtClean="0"/>
              <a:pPr/>
              <a:t>27/10/2014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C28EBFF-7D42-48F7-8D8A-A12F7E705845}" type="slidenum">
              <a:rPr lang="en-GB" smtClean="0"/>
              <a:pPr/>
              <a:t>‹#›</a:t>
            </a:fld>
            <a:endParaRPr lang="en-GB" dirty="0"/>
          </a:p>
        </p:txBody>
      </p:sp>
    </p:spTree>
    <p:extLst>
      <p:ext uri="{BB962C8B-B14F-4D97-AF65-F5344CB8AC3E}">
        <p14:creationId xmlns:p14="http://schemas.microsoft.com/office/powerpoint/2010/main" xmlns="" val="2862705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92237B6-6545-4C25-A5F9-152A1A96F270}" type="datetimeFigureOut">
              <a:rPr lang="en-GB" smtClean="0"/>
              <a:pPr/>
              <a:t>27/10/2014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C28EBFF-7D42-48F7-8D8A-A12F7E705845}" type="slidenum">
              <a:rPr lang="en-GB" smtClean="0"/>
              <a:pPr/>
              <a:t>‹#›</a:t>
            </a:fld>
            <a:endParaRPr lang="en-GB" dirty="0"/>
          </a:p>
        </p:txBody>
      </p:sp>
    </p:spTree>
    <p:extLst>
      <p:ext uri="{BB962C8B-B14F-4D97-AF65-F5344CB8AC3E}">
        <p14:creationId xmlns:p14="http://schemas.microsoft.com/office/powerpoint/2010/main" xmlns="" val="64940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92237B6-6545-4C25-A5F9-152A1A96F270}" type="datetimeFigureOut">
              <a:rPr lang="en-GB" smtClean="0"/>
              <a:pPr/>
              <a:t>27/10/2014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C28EBFF-7D42-48F7-8D8A-A12F7E705845}" type="slidenum">
              <a:rPr lang="en-GB" smtClean="0"/>
              <a:pPr/>
              <a:t>‹#›</a:t>
            </a:fld>
            <a:endParaRPr lang="en-GB" dirty="0"/>
          </a:p>
        </p:txBody>
      </p:sp>
    </p:spTree>
    <p:extLst>
      <p:ext uri="{BB962C8B-B14F-4D97-AF65-F5344CB8AC3E}">
        <p14:creationId xmlns:p14="http://schemas.microsoft.com/office/powerpoint/2010/main" xmlns="" val="4026343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2237B6-6545-4C25-A5F9-152A1A96F270}" type="datetimeFigureOut">
              <a:rPr lang="en-GB" smtClean="0"/>
              <a:pPr/>
              <a:t>27/10/2014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C28EBFF-7D42-48F7-8D8A-A12F7E705845}" type="slidenum">
              <a:rPr lang="en-GB" smtClean="0"/>
              <a:pPr/>
              <a:t>‹#›</a:t>
            </a:fld>
            <a:endParaRPr lang="en-GB" dirty="0"/>
          </a:p>
        </p:txBody>
      </p:sp>
    </p:spTree>
    <p:extLst>
      <p:ext uri="{BB962C8B-B14F-4D97-AF65-F5344CB8AC3E}">
        <p14:creationId xmlns:p14="http://schemas.microsoft.com/office/powerpoint/2010/main" xmlns="" val="945253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2237B6-6545-4C25-A5F9-152A1A96F270}" type="datetimeFigureOut">
              <a:rPr lang="en-GB" smtClean="0"/>
              <a:pPr/>
              <a:t>27/10/2014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C28EBFF-7D42-48F7-8D8A-A12F7E705845}" type="slidenum">
              <a:rPr lang="en-GB" smtClean="0"/>
              <a:pPr/>
              <a:t>‹#›</a:t>
            </a:fld>
            <a:endParaRPr lang="en-GB" dirty="0"/>
          </a:p>
        </p:txBody>
      </p:sp>
    </p:spTree>
    <p:extLst>
      <p:ext uri="{BB962C8B-B14F-4D97-AF65-F5344CB8AC3E}">
        <p14:creationId xmlns:p14="http://schemas.microsoft.com/office/powerpoint/2010/main" xmlns="" val="3491492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2237B6-6545-4C25-A5F9-152A1A96F270}" type="datetimeFigureOut">
              <a:rPr lang="en-GB" smtClean="0"/>
              <a:pPr/>
              <a:t>27/10/2014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C28EBFF-7D42-48F7-8D8A-A12F7E705845}" type="slidenum">
              <a:rPr lang="en-GB" smtClean="0"/>
              <a:pPr/>
              <a:t>‹#›</a:t>
            </a:fld>
            <a:endParaRPr lang="en-GB" dirty="0"/>
          </a:p>
        </p:txBody>
      </p:sp>
    </p:spTree>
    <p:extLst>
      <p:ext uri="{BB962C8B-B14F-4D97-AF65-F5344CB8AC3E}">
        <p14:creationId xmlns:p14="http://schemas.microsoft.com/office/powerpoint/2010/main" xmlns="" val="3974392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2237B6-6545-4C25-A5F9-152A1A96F270}" type="datetimeFigureOut">
              <a:rPr lang="en-GB" smtClean="0"/>
              <a:pPr/>
              <a:t>27/10/2014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8EBFF-7D42-48F7-8D8A-A12F7E705845}" type="slidenum">
              <a:rPr lang="en-GB" smtClean="0"/>
              <a:pPr/>
              <a:t>‹#›</a:t>
            </a:fld>
            <a:endParaRPr lang="en-GB" dirty="0"/>
          </a:p>
        </p:txBody>
      </p:sp>
    </p:spTree>
    <p:extLst>
      <p:ext uri="{BB962C8B-B14F-4D97-AF65-F5344CB8AC3E}">
        <p14:creationId xmlns:p14="http://schemas.microsoft.com/office/powerpoint/2010/main" xmlns="" val="4271178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ppa.gov.uk/"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gov/u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908720"/>
            <a:ext cx="7486600" cy="2016224"/>
          </a:xfrm>
        </p:spPr>
        <p:txBody>
          <a:bodyPr>
            <a:normAutofit/>
          </a:bodyPr>
          <a:lstStyle/>
          <a:p>
            <a:r>
              <a:rPr lang="en-GB" sz="2800" dirty="0" smtClean="0">
                <a:solidFill>
                  <a:schemeClr val="tx2"/>
                </a:solidFill>
                <a:latin typeface="Arial" pitchFamily="34" charset="0"/>
                <a:cs typeface="Arial" pitchFamily="34" charset="0"/>
              </a:rPr>
              <a:t/>
            </a:r>
            <a:br>
              <a:rPr lang="en-GB" sz="2800" dirty="0" smtClean="0">
                <a:solidFill>
                  <a:schemeClr val="tx2"/>
                </a:solidFill>
                <a:latin typeface="Arial" pitchFamily="34" charset="0"/>
                <a:cs typeface="Arial" pitchFamily="34" charset="0"/>
              </a:rPr>
            </a:br>
            <a:r>
              <a:rPr lang="en-GB" sz="2800" dirty="0" smtClean="0">
                <a:solidFill>
                  <a:schemeClr val="tx2"/>
                </a:solidFill>
                <a:latin typeface="Arial" pitchFamily="34" charset="0"/>
                <a:cs typeface="Arial" pitchFamily="34" charset="0"/>
              </a:rPr>
              <a:t/>
            </a:r>
            <a:br>
              <a:rPr lang="en-GB" sz="2800" dirty="0" smtClean="0">
                <a:solidFill>
                  <a:schemeClr val="tx2"/>
                </a:solidFill>
                <a:latin typeface="Arial" pitchFamily="34" charset="0"/>
                <a:cs typeface="Arial" pitchFamily="34" charset="0"/>
              </a:rPr>
            </a:br>
            <a:r>
              <a:rPr lang="en-GB" sz="2800" dirty="0" smtClean="0">
                <a:solidFill>
                  <a:schemeClr val="tx2"/>
                </a:solidFill>
                <a:latin typeface="Arial" pitchFamily="34" charset="0"/>
                <a:cs typeface="Arial" pitchFamily="34" charset="0"/>
              </a:rPr>
              <a:t/>
            </a:r>
            <a:br>
              <a:rPr lang="en-GB" sz="2800" dirty="0" smtClean="0">
                <a:solidFill>
                  <a:schemeClr val="tx2"/>
                </a:solidFill>
                <a:latin typeface="Arial" pitchFamily="34" charset="0"/>
                <a:cs typeface="Arial" pitchFamily="34" charset="0"/>
              </a:rPr>
            </a:br>
            <a:r>
              <a:rPr lang="en-GB" sz="2800" b="1" dirty="0" smtClean="0">
                <a:solidFill>
                  <a:schemeClr val="tx2"/>
                </a:solidFill>
                <a:latin typeface="Arial" pitchFamily="34" charset="0"/>
                <a:cs typeface="Arial" pitchFamily="34" charset="0"/>
              </a:rPr>
              <a:t>NHS Pension Scheme 2015</a:t>
            </a:r>
            <a:endParaRPr lang="en-GB" sz="2800" b="1" dirty="0">
              <a:solidFill>
                <a:schemeClr val="tx2"/>
              </a:solidFill>
              <a:latin typeface="Arial" pitchFamily="34" charset="0"/>
              <a:cs typeface="Arial" pitchFamily="34" charset="0"/>
            </a:endParaRPr>
          </a:p>
        </p:txBody>
      </p:sp>
      <p:sp>
        <p:nvSpPr>
          <p:cNvPr id="3" name="Subtitle 2"/>
          <p:cNvSpPr>
            <a:spLocks noGrp="1"/>
          </p:cNvSpPr>
          <p:nvPr>
            <p:ph type="subTitle" idx="1"/>
          </p:nvPr>
        </p:nvSpPr>
        <p:spPr>
          <a:xfrm>
            <a:off x="2915816" y="3645024"/>
            <a:ext cx="3312368" cy="1440160"/>
          </a:xfrm>
        </p:spPr>
        <p:txBody>
          <a:bodyPr>
            <a:normAutofit/>
          </a:bodyPr>
          <a:lstStyle/>
          <a:p>
            <a:r>
              <a:rPr lang="en-GB" sz="2000" dirty="0" smtClean="0">
                <a:solidFill>
                  <a:schemeClr val="tx2"/>
                </a:solidFill>
                <a:latin typeface="Arial" pitchFamily="34" charset="0"/>
                <a:cs typeface="Arial" pitchFamily="34" charset="0"/>
              </a:rPr>
              <a:t>Presentation prepared by Willie Duffy, Lead Officer (Pensions)</a:t>
            </a:r>
          </a:p>
        </p:txBody>
      </p:sp>
      <p:pic>
        <p:nvPicPr>
          <p:cNvPr id="1026" name="Picture 2" descr="unisoncol"/>
          <p:cNvPicPr>
            <a:picLocks noChangeAspect="1" noChangeArrowheads="1"/>
          </p:cNvPicPr>
          <p:nvPr/>
        </p:nvPicPr>
        <p:blipFill>
          <a:blip r:embed="rId3" cstate="print"/>
          <a:srcRect/>
          <a:stretch>
            <a:fillRect/>
          </a:stretch>
        </p:blipFill>
        <p:spPr bwMode="auto">
          <a:xfrm>
            <a:off x="2843808" y="0"/>
            <a:ext cx="3157736" cy="1697015"/>
          </a:xfrm>
          <a:prstGeom prst="rect">
            <a:avLst/>
          </a:prstGeom>
          <a:noFill/>
          <a:ln w="9525">
            <a:noFill/>
            <a:miter lim="800000"/>
            <a:headEnd/>
            <a:tailEnd/>
          </a:ln>
        </p:spPr>
      </p:pic>
    </p:spTree>
    <p:extLst>
      <p:ext uri="{BB962C8B-B14F-4D97-AF65-F5344CB8AC3E}">
        <p14:creationId xmlns:p14="http://schemas.microsoft.com/office/powerpoint/2010/main" xmlns="" val="224189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www.nhsbsa.nhs.uk/i/Pensions/CARE_(V1)_11.jpg"/>
          <p:cNvPicPr/>
          <p:nvPr/>
        </p:nvPicPr>
        <p:blipFill>
          <a:blip r:embed="rId2" cstate="print"/>
          <a:srcRect/>
          <a:stretch>
            <a:fillRect/>
          </a:stretch>
        </p:blipFill>
        <p:spPr bwMode="auto">
          <a:xfrm>
            <a:off x="2123728" y="1"/>
            <a:ext cx="5400600" cy="6857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subTitle" idx="1"/>
          </p:nvPr>
        </p:nvSpPr>
        <p:spPr>
          <a:xfrm>
            <a:off x="611560" y="1484783"/>
            <a:ext cx="6912768" cy="3672409"/>
          </a:xfrm>
        </p:spPr>
        <p:txBody>
          <a:bodyPr/>
          <a:lstStyle/>
          <a:p>
            <a:pPr algn="l" eaLnBrk="1" hangingPunct="1"/>
            <a:endParaRPr lang="en-GB" b="1" i="1" dirty="0" smtClean="0">
              <a:solidFill>
                <a:srgbClr val="003366"/>
              </a:solidFill>
            </a:endParaRPr>
          </a:p>
          <a:p>
            <a:pPr algn="l" eaLnBrk="1" hangingPunct="1">
              <a:buFontTx/>
              <a:buChar char="•"/>
            </a:pPr>
            <a:endParaRPr lang="en-GB" sz="1800" i="1" dirty="0" smtClean="0">
              <a:solidFill>
                <a:srgbClr val="003366"/>
              </a:solidFill>
            </a:endParaRPr>
          </a:p>
          <a:p>
            <a:pPr algn="l" eaLnBrk="1" hangingPunct="1">
              <a:buFontTx/>
              <a:buChar char="•"/>
            </a:pPr>
            <a:endParaRPr lang="en-GB" dirty="0" smtClean="0">
              <a:solidFill>
                <a:srgbClr val="003366"/>
              </a:solidFill>
            </a:endParaRPr>
          </a:p>
          <a:p>
            <a:pPr algn="l" eaLnBrk="1" hangingPunct="1">
              <a:buFontTx/>
              <a:buChar char="•"/>
            </a:pPr>
            <a:endParaRPr lang="en-GB" dirty="0" smtClean="0">
              <a:solidFill>
                <a:srgbClr val="003366"/>
              </a:solidFill>
            </a:endParaRPr>
          </a:p>
          <a:p>
            <a:pPr algn="l" eaLnBrk="1" hangingPunct="1"/>
            <a:endParaRPr lang="en-GB" sz="4000" dirty="0" smtClean="0">
              <a:solidFill>
                <a:srgbClr val="003366"/>
              </a:solidFill>
            </a:endParaRPr>
          </a:p>
        </p:txBody>
      </p:sp>
      <p:sp>
        <p:nvSpPr>
          <p:cNvPr id="10244" name="Text Box 5"/>
          <p:cNvSpPr txBox="1">
            <a:spLocks noChangeArrowheads="1"/>
          </p:cNvSpPr>
          <p:nvPr/>
        </p:nvSpPr>
        <p:spPr bwMode="auto">
          <a:xfrm>
            <a:off x="6838950" y="4702175"/>
            <a:ext cx="1660525"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l" eaLnBrk="1" hangingPunct="1">
              <a:spcBef>
                <a:spcPct val="50000"/>
              </a:spcBef>
            </a:pPr>
            <a:endParaRPr lang="en-US" dirty="0">
              <a:effectLst/>
            </a:endParaRPr>
          </a:p>
        </p:txBody>
      </p:sp>
      <p:sp>
        <p:nvSpPr>
          <p:cNvPr id="3" name="Rectangle 2"/>
          <p:cNvSpPr/>
          <p:nvPr/>
        </p:nvSpPr>
        <p:spPr>
          <a:xfrm>
            <a:off x="251520" y="188640"/>
            <a:ext cx="8663880" cy="7355860"/>
          </a:xfrm>
          <a:prstGeom prst="rect">
            <a:avLst/>
          </a:prstGeom>
        </p:spPr>
        <p:txBody>
          <a:bodyPr wrap="square">
            <a:spAutoFit/>
          </a:bodyPr>
          <a:lstStyle/>
          <a:p>
            <a:r>
              <a:rPr lang="en-GB" sz="2000" b="1" dirty="0" smtClean="0">
                <a:latin typeface="Arial" pitchFamily="34" charset="0"/>
                <a:cs typeface="Arial" pitchFamily="34" charset="0"/>
              </a:rPr>
              <a:t>Other  Features of Proposed  NHS Scheme from 2015 (continued)</a:t>
            </a:r>
          </a:p>
          <a:p>
            <a:endParaRPr lang="en-GB" sz="2000" b="1" dirty="0" smtClean="0">
              <a:latin typeface="Arial" pitchFamily="34" charset="0"/>
              <a:cs typeface="Arial" pitchFamily="34" charset="0"/>
            </a:endParaRPr>
          </a:p>
          <a:p>
            <a:pPr marL="285750" indent="-285750">
              <a:buFont typeface="Arial" pitchFamily="34" charset="0"/>
              <a:buChar char="•"/>
            </a:pPr>
            <a:r>
              <a:rPr lang="en-GB" sz="2400" dirty="0" smtClean="0">
                <a:latin typeface="Arial" pitchFamily="34" charset="0"/>
                <a:cs typeface="Arial" pitchFamily="34" charset="0"/>
              </a:rPr>
              <a:t>Early and late retirement factors</a:t>
            </a:r>
          </a:p>
          <a:p>
            <a:pPr marL="285750" indent="-285750">
              <a:buFont typeface="Arial" pitchFamily="34" charset="0"/>
              <a:buChar char="•"/>
            </a:pPr>
            <a:endParaRPr lang="en-GB" sz="2400" dirty="0" smtClean="0">
              <a:latin typeface="Arial" pitchFamily="34" charset="0"/>
              <a:cs typeface="Arial" pitchFamily="34" charset="0"/>
            </a:endParaRPr>
          </a:p>
          <a:p>
            <a:pPr marL="285750" indent="-285750">
              <a:buFont typeface="Arial" pitchFamily="34" charset="0"/>
              <a:buChar char="•"/>
            </a:pPr>
            <a:r>
              <a:rPr lang="en-GB" sz="2400" dirty="0" smtClean="0">
                <a:latin typeface="Arial" pitchFamily="34" charset="0"/>
                <a:cs typeface="Arial" pitchFamily="34" charset="0"/>
              </a:rPr>
              <a:t>Draw down available as 2008 section</a:t>
            </a:r>
          </a:p>
          <a:p>
            <a:pPr marL="285750" indent="-285750">
              <a:buFont typeface="Arial" pitchFamily="34" charset="0"/>
              <a:buChar char="•"/>
            </a:pPr>
            <a:endParaRPr lang="en-GB" sz="2400" dirty="0" smtClean="0">
              <a:latin typeface="Arial" pitchFamily="34" charset="0"/>
              <a:cs typeface="Arial" pitchFamily="34" charset="0"/>
            </a:endParaRPr>
          </a:p>
          <a:p>
            <a:pPr marL="285750" indent="-285750">
              <a:buFont typeface="Arial" pitchFamily="34" charset="0"/>
              <a:buChar char="•"/>
            </a:pPr>
            <a:r>
              <a:rPr lang="en-GB" sz="2400" dirty="0" smtClean="0">
                <a:latin typeface="Arial" pitchFamily="34" charset="0"/>
                <a:cs typeface="Arial" pitchFamily="34" charset="0"/>
              </a:rPr>
              <a:t>Additional Pension facility</a:t>
            </a:r>
          </a:p>
          <a:p>
            <a:pPr marL="285750" indent="-285750">
              <a:buFont typeface="Arial" pitchFamily="34" charset="0"/>
              <a:buChar char="•"/>
            </a:pPr>
            <a:endParaRPr lang="en-GB" sz="2400" dirty="0" smtClean="0">
              <a:latin typeface="Arial" pitchFamily="34" charset="0"/>
              <a:cs typeface="Arial" pitchFamily="34" charset="0"/>
            </a:endParaRPr>
          </a:p>
          <a:p>
            <a:pPr marL="285750" indent="-285750">
              <a:buFont typeface="Arial" pitchFamily="34" charset="0"/>
              <a:buChar char="•"/>
            </a:pPr>
            <a:r>
              <a:rPr lang="en-GB" sz="2400" dirty="0" smtClean="0">
                <a:latin typeface="Arial" pitchFamily="34" charset="0"/>
                <a:cs typeface="Arial" pitchFamily="34" charset="0"/>
              </a:rPr>
              <a:t>Optional lump sum commutation at rate of £12 of lump sum for every £1 per annum pension given up</a:t>
            </a:r>
          </a:p>
          <a:p>
            <a:pPr marL="285750" indent="-285750">
              <a:buFont typeface="Arial" pitchFamily="34" charset="0"/>
              <a:buChar char="•"/>
            </a:pPr>
            <a:endParaRPr lang="en-GB" sz="2400" dirty="0" smtClean="0">
              <a:latin typeface="Arial" pitchFamily="34" charset="0"/>
              <a:cs typeface="Arial" pitchFamily="34" charset="0"/>
            </a:endParaRPr>
          </a:p>
          <a:p>
            <a:pPr marL="285750" indent="-285750">
              <a:buFont typeface="Arial" pitchFamily="34" charset="0"/>
              <a:buChar char="•"/>
            </a:pPr>
            <a:r>
              <a:rPr lang="en-GB" sz="2400" dirty="0" smtClean="0">
                <a:latin typeface="Arial" pitchFamily="34" charset="0"/>
                <a:cs typeface="Arial" pitchFamily="34" charset="0"/>
              </a:rPr>
              <a:t>Ill health pensions based on current arrangements but upper tier based on enhancement of 50% of prospective service to normal retirement age</a:t>
            </a:r>
          </a:p>
          <a:p>
            <a:pPr marL="285750" indent="-285750">
              <a:buFont typeface="Arial" pitchFamily="34" charset="0"/>
              <a:buChar char="•"/>
            </a:pPr>
            <a:endParaRPr lang="en-GB" sz="2400" dirty="0" smtClean="0">
              <a:latin typeface="Arial" pitchFamily="34" charset="0"/>
              <a:cs typeface="Arial" pitchFamily="34" charset="0"/>
            </a:endParaRPr>
          </a:p>
          <a:p>
            <a:pPr marL="285750" indent="-285750">
              <a:buFont typeface="Arial" pitchFamily="34" charset="0"/>
              <a:buChar char="•"/>
            </a:pPr>
            <a:r>
              <a:rPr lang="en-GB" sz="2400" dirty="0" smtClean="0">
                <a:latin typeface="Arial" pitchFamily="34" charset="0"/>
                <a:cs typeface="Arial" pitchFamily="34" charset="0"/>
              </a:rPr>
              <a:t>Lump sum on death in service 2 x actual pensionable pay</a:t>
            </a:r>
          </a:p>
          <a:p>
            <a:pPr marL="285750" indent="-285750">
              <a:buFont typeface="Arial" pitchFamily="34" charset="0"/>
              <a:buChar char="•"/>
            </a:pPr>
            <a:endParaRPr lang="en-GB" sz="2400" dirty="0" smtClean="0">
              <a:latin typeface="Arial" pitchFamily="34" charset="0"/>
              <a:cs typeface="Arial" pitchFamily="34" charset="0"/>
            </a:endParaRPr>
          </a:p>
          <a:p>
            <a:pPr marL="285750" indent="-285750">
              <a:buFont typeface="Arial" pitchFamily="34" charset="0"/>
              <a:buChar char="•"/>
            </a:pPr>
            <a:r>
              <a:rPr lang="en-GB" sz="2400" dirty="0" smtClean="0">
                <a:latin typeface="Arial" pitchFamily="34" charset="0"/>
                <a:cs typeface="Arial" pitchFamily="34" charset="0"/>
              </a:rPr>
              <a:t>Abatement same as post 1 April 2008 arrangements</a:t>
            </a:r>
          </a:p>
          <a:p>
            <a:endParaRPr lang="en-GB" sz="2400" dirty="0">
              <a:solidFill>
                <a:schemeClr val="tx2"/>
              </a:solidFill>
              <a:latin typeface="Arial" pitchFamily="34" charset="0"/>
              <a:cs typeface="Arial" pitchFamily="34" charset="0"/>
            </a:endParaRPr>
          </a:p>
          <a:p>
            <a:pPr marL="285750" indent="-285750">
              <a:buFont typeface="Arial" pitchFamily="34" charset="0"/>
              <a:buChar char="•"/>
            </a:pPr>
            <a:endParaRPr lang="en-GB" sz="2400" b="1" dirty="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xmlns="" val="3401968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20080"/>
          </a:xfrm>
        </p:spPr>
        <p:txBody>
          <a:bodyPr>
            <a:normAutofit/>
          </a:bodyPr>
          <a:lstStyle/>
          <a:p>
            <a:r>
              <a:rPr lang="en-GB" sz="3200" b="1" dirty="0" smtClean="0"/>
              <a:t>Am I protected?</a:t>
            </a:r>
            <a:endParaRPr lang="en-GB" sz="3200" b="1" dirty="0"/>
          </a:p>
        </p:txBody>
      </p:sp>
      <p:sp>
        <p:nvSpPr>
          <p:cNvPr id="3" name="Content Placeholder 2"/>
          <p:cNvSpPr>
            <a:spLocks noGrp="1"/>
          </p:cNvSpPr>
          <p:nvPr>
            <p:ph idx="1"/>
          </p:nvPr>
        </p:nvSpPr>
        <p:spPr>
          <a:xfrm>
            <a:off x="457200" y="836712"/>
            <a:ext cx="8229600" cy="5760640"/>
          </a:xfrm>
        </p:spPr>
        <p:txBody>
          <a:bodyPr>
            <a:normAutofit fontScale="77500" lnSpcReduction="20000"/>
          </a:bodyPr>
          <a:lstStyle/>
          <a:p>
            <a:r>
              <a:rPr lang="en-GB" dirty="0" smtClean="0"/>
              <a:t>Those who are fully protected (within 10 years of </a:t>
            </a:r>
            <a:r>
              <a:rPr lang="en-GB" dirty="0" err="1" smtClean="0"/>
              <a:t>NPA</a:t>
            </a:r>
            <a:r>
              <a:rPr lang="en-GB" dirty="0" smtClean="0"/>
              <a:t> as at 1 April 2012) will not have to move to new 2015 scheme</a:t>
            </a:r>
          </a:p>
          <a:p>
            <a:r>
              <a:rPr lang="en-GB" dirty="0" smtClean="0"/>
              <a:t>Those who are between 10 years and 13 years 5 months from their </a:t>
            </a:r>
            <a:r>
              <a:rPr lang="en-GB" dirty="0" err="1" smtClean="0"/>
              <a:t>NPA</a:t>
            </a:r>
            <a:r>
              <a:rPr lang="en-GB" dirty="0" smtClean="0"/>
              <a:t> at 1 April 2012 will have “tapered” protection, but will have to move to 2015 scheme when this protection ends</a:t>
            </a:r>
          </a:p>
          <a:p>
            <a:r>
              <a:rPr lang="en-GB" dirty="0" smtClean="0"/>
              <a:t>Tapered protections works by subtracting 2 months from the 10 year protection period for every month beyond 10 years a member is from their </a:t>
            </a:r>
            <a:r>
              <a:rPr lang="en-GB" dirty="0" err="1" smtClean="0"/>
              <a:t>NPA</a:t>
            </a:r>
            <a:r>
              <a:rPr lang="en-GB" dirty="0" smtClean="0"/>
              <a:t>.  </a:t>
            </a:r>
          </a:p>
          <a:p>
            <a:r>
              <a:rPr lang="en-GB" dirty="0" smtClean="0"/>
              <a:t>So, for instance, a member of the 95 Section who has a </a:t>
            </a:r>
            <a:r>
              <a:rPr lang="en-GB" dirty="0" err="1" smtClean="0"/>
              <a:t>NPA</a:t>
            </a:r>
            <a:r>
              <a:rPr lang="en-GB" dirty="0" smtClean="0"/>
              <a:t> of 60, and whose 48</a:t>
            </a:r>
            <a:r>
              <a:rPr lang="en-GB" baseline="30000" dirty="0" smtClean="0"/>
              <a:t>th</a:t>
            </a:r>
            <a:r>
              <a:rPr lang="en-GB" dirty="0" smtClean="0"/>
              <a:t> birthday was 1 April 2012, would be 2 years ( or 24 months) beyond the full protection period.  </a:t>
            </a:r>
          </a:p>
          <a:p>
            <a:r>
              <a:rPr lang="en-GB" dirty="0" smtClean="0"/>
              <a:t>As the full protection period will end on 31 March 2022, this member’s protection would end 4 years (or 48 months) before that point.  They would therefore move to the 2015 Scheme on 1 April 2018</a:t>
            </a:r>
          </a:p>
          <a:p>
            <a:r>
              <a:rPr lang="en-GB" dirty="0" smtClean="0"/>
              <a:t>Every one else will move to 2015 scheme from 1 April 2015</a:t>
            </a:r>
          </a:p>
          <a:p>
            <a:pPr marL="0" indent="0">
              <a:buNone/>
            </a:pPr>
            <a:endParaRPr lang="en-GB" dirty="0"/>
          </a:p>
        </p:txBody>
      </p:sp>
    </p:spTree>
    <p:extLst>
      <p:ext uri="{BB962C8B-B14F-4D97-AF65-F5344CB8AC3E}">
        <p14:creationId xmlns:p14="http://schemas.microsoft.com/office/powerpoint/2010/main" xmlns="" val="3634291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about Benefits I’ve already accrued in current scheme?</a:t>
            </a:r>
            <a:endParaRPr lang="en-GB" dirty="0"/>
          </a:p>
        </p:txBody>
      </p:sp>
      <p:sp>
        <p:nvSpPr>
          <p:cNvPr id="3" name="Content Placeholder 2"/>
          <p:cNvSpPr>
            <a:spLocks noGrp="1"/>
          </p:cNvSpPr>
          <p:nvPr>
            <p:ph idx="1"/>
          </p:nvPr>
        </p:nvSpPr>
        <p:spPr/>
        <p:txBody>
          <a:bodyPr>
            <a:normAutofit lnSpcReduction="10000"/>
          </a:bodyPr>
          <a:lstStyle/>
          <a:p>
            <a:r>
              <a:rPr lang="en-GB" dirty="0" smtClean="0"/>
              <a:t>Benefits accrued will be “preserved”</a:t>
            </a:r>
          </a:p>
          <a:p>
            <a:r>
              <a:rPr lang="en-GB" dirty="0" smtClean="0"/>
              <a:t>Linked to final salary at time of leaving 2015 scheme</a:t>
            </a:r>
          </a:p>
          <a:p>
            <a:r>
              <a:rPr lang="en-GB" dirty="0" smtClean="0"/>
              <a:t>Can be taken at old scheme </a:t>
            </a:r>
            <a:r>
              <a:rPr lang="en-GB" dirty="0" err="1" smtClean="0"/>
              <a:t>NPA</a:t>
            </a:r>
            <a:r>
              <a:rPr lang="en-GB" dirty="0" smtClean="0"/>
              <a:t>, but must retire from NHS employment</a:t>
            </a:r>
          </a:p>
          <a:p>
            <a:r>
              <a:rPr lang="en-GB" dirty="0" smtClean="0"/>
              <a:t>If 1995 section benefits taken cannot rejoin 2015 scheme</a:t>
            </a:r>
          </a:p>
          <a:p>
            <a:r>
              <a:rPr lang="en-GB" dirty="0" smtClean="0"/>
              <a:t>2015 benefits can be taken at same time but will be actuarially reduced.</a:t>
            </a:r>
            <a:endParaRPr lang="en-GB" dirty="0"/>
          </a:p>
        </p:txBody>
      </p:sp>
    </p:spTree>
    <p:extLst>
      <p:ext uri="{BB962C8B-B14F-4D97-AF65-F5344CB8AC3E}">
        <p14:creationId xmlns:p14="http://schemas.microsoft.com/office/powerpoint/2010/main" xmlns="" val="28767158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“Choice”</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A second “choice” exercise will take place after 1 April 2015</a:t>
            </a:r>
          </a:p>
          <a:p>
            <a:r>
              <a:rPr lang="en-GB" dirty="0" smtClean="0"/>
              <a:t>Members in the 1995 Section will be given a second chance to move to the 2008 Section, on the basis that those members may have made a different choice had they been aware of the changes which the Pensions Act would bring about.</a:t>
            </a:r>
          </a:p>
          <a:p>
            <a:r>
              <a:rPr lang="en-GB" dirty="0" smtClean="0"/>
              <a:t>Those eligible:</a:t>
            </a:r>
          </a:p>
          <a:p>
            <a:pPr lvl="1"/>
            <a:r>
              <a:rPr lang="en-GB" dirty="0" smtClean="0"/>
              <a:t>Do not have full protection</a:t>
            </a:r>
          </a:p>
          <a:p>
            <a:pPr lvl="1"/>
            <a:r>
              <a:rPr lang="en-GB" dirty="0" smtClean="0"/>
              <a:t>Were eligible at last exercise</a:t>
            </a:r>
          </a:p>
          <a:p>
            <a:r>
              <a:rPr lang="en-GB" dirty="0" smtClean="0"/>
              <a:t>Further information will be issued in due course.</a:t>
            </a:r>
            <a:endParaRPr lang="en-GB" dirty="0"/>
          </a:p>
          <a:p>
            <a:endParaRPr lang="en-GB" dirty="0" smtClean="0"/>
          </a:p>
          <a:p>
            <a:pPr marL="0" indent="0">
              <a:buNone/>
            </a:pPr>
            <a:endParaRPr lang="en-GB" dirty="0" smtClean="0"/>
          </a:p>
          <a:p>
            <a:endParaRPr lang="en-GB" dirty="0"/>
          </a:p>
        </p:txBody>
      </p:sp>
    </p:spTree>
    <p:extLst>
      <p:ext uri="{BB962C8B-B14F-4D97-AF65-F5344CB8AC3E}">
        <p14:creationId xmlns:p14="http://schemas.microsoft.com/office/powerpoint/2010/main" xmlns="" val="4215104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en-GB" sz="3200" b="1" dirty="0" smtClean="0"/>
              <a:t>Opting out of Protection</a:t>
            </a:r>
            <a:endParaRPr lang="en-GB" sz="3200" b="1" dirty="0"/>
          </a:p>
        </p:txBody>
      </p:sp>
      <p:sp>
        <p:nvSpPr>
          <p:cNvPr id="3" name="Content Placeholder 2"/>
          <p:cNvSpPr>
            <a:spLocks noGrp="1"/>
          </p:cNvSpPr>
          <p:nvPr>
            <p:ph idx="1"/>
          </p:nvPr>
        </p:nvSpPr>
        <p:spPr>
          <a:xfrm>
            <a:off x="457200" y="908720"/>
            <a:ext cx="8229600" cy="5544616"/>
          </a:xfrm>
        </p:spPr>
        <p:txBody>
          <a:bodyPr>
            <a:noAutofit/>
          </a:bodyPr>
          <a:lstStyle/>
          <a:p>
            <a:r>
              <a:rPr lang="en-GB" sz="2000" dirty="0" smtClean="0">
                <a:latin typeface="Arial" pitchFamily="34" charset="0"/>
                <a:cs typeface="Arial" pitchFamily="34" charset="0"/>
              </a:rPr>
              <a:t>Analysis suggests that some members of the 2008 Section of the existing Scheme would be better off moving to the 2015 Scheme immediately on 1 April 2015, rather than staying in the previous Scheme for the protection period.</a:t>
            </a: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Members in the 2008 </a:t>
            </a:r>
            <a:r>
              <a:rPr lang="en-GB" sz="2000" dirty="0">
                <a:latin typeface="Arial" pitchFamily="34" charset="0"/>
                <a:cs typeface="Arial" pitchFamily="34" charset="0"/>
              </a:rPr>
              <a:t>S</a:t>
            </a:r>
            <a:r>
              <a:rPr lang="en-GB" sz="2000" dirty="0" smtClean="0">
                <a:latin typeface="Arial" pitchFamily="34" charset="0"/>
                <a:cs typeface="Arial" pitchFamily="34" charset="0"/>
              </a:rPr>
              <a:t>ection will therefore be given a choice to opt out of protection and move direct to 2015 section</a:t>
            </a:r>
          </a:p>
          <a:p>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This exercise will take place after 1 April 2015</a:t>
            </a:r>
          </a:p>
          <a:p>
            <a:pPr>
              <a:buNone/>
            </a:pPr>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There is no overlap between those in the 1995 Section who are eligible for the second “choice” exercise and those in the 2008 Section who are eligible to forgo protection.  No-one will therefore be in the situation of having to make two choices. </a:t>
            </a:r>
          </a:p>
          <a:p>
            <a:pPr>
              <a:lnSpc>
                <a:spcPct val="120000"/>
              </a:lnSpc>
              <a:buNone/>
            </a:pPr>
            <a:endParaRPr lang="en-GB" sz="2000" dirty="0" smtClean="0">
              <a:latin typeface="Arial" pitchFamily="34" charset="0"/>
              <a:cs typeface="Arial" pitchFamily="34" charset="0"/>
            </a:endParaRPr>
          </a:p>
          <a:p>
            <a:r>
              <a:rPr lang="en-GB" sz="2000" dirty="0" smtClean="0">
                <a:latin typeface="Arial" pitchFamily="34" charset="0"/>
                <a:cs typeface="Arial" pitchFamily="34" charset="0"/>
              </a:rPr>
              <a:t>Further details available in due course</a:t>
            </a:r>
            <a:endParaRPr lang="en-GB" sz="2000" dirty="0">
              <a:latin typeface="Arial" pitchFamily="34" charset="0"/>
              <a:cs typeface="Arial" pitchFamily="34" charset="0"/>
            </a:endParaRPr>
          </a:p>
        </p:txBody>
      </p:sp>
    </p:spTree>
    <p:extLst>
      <p:ext uri="{BB962C8B-B14F-4D97-AF65-F5344CB8AC3E}">
        <p14:creationId xmlns:p14="http://schemas.microsoft.com/office/powerpoint/2010/main" xmlns="" val="1142471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Where can I get further information?</a:t>
            </a:r>
            <a:endParaRPr lang="en-GB" dirty="0"/>
          </a:p>
        </p:txBody>
      </p:sp>
      <p:sp>
        <p:nvSpPr>
          <p:cNvPr id="3" name="Content Placeholder 2"/>
          <p:cNvSpPr>
            <a:spLocks noGrp="1"/>
          </p:cNvSpPr>
          <p:nvPr>
            <p:ph idx="1"/>
          </p:nvPr>
        </p:nvSpPr>
        <p:spPr/>
        <p:txBody>
          <a:bodyPr/>
          <a:lstStyle/>
          <a:p>
            <a:r>
              <a:rPr lang="en-GB" dirty="0" smtClean="0"/>
              <a:t>SPPA website  - Framework Document, FAQ, Protection calculator and other docs to be added as developed  </a:t>
            </a:r>
            <a:r>
              <a:rPr lang="en-GB" dirty="0" smtClean="0">
                <a:hlinkClick r:id="rId3"/>
              </a:rPr>
              <a:t>www.sppa.gov.uk</a:t>
            </a:r>
            <a:r>
              <a:rPr lang="en-GB" dirty="0" smtClean="0"/>
              <a:t> </a:t>
            </a:r>
          </a:p>
          <a:p>
            <a:pPr marL="0" indent="0">
              <a:buNone/>
            </a:pPr>
            <a:r>
              <a:rPr lang="en-GB" dirty="0"/>
              <a:t> </a:t>
            </a:r>
            <a:r>
              <a:rPr lang="en-GB" dirty="0" smtClean="0"/>
              <a:t>    email </a:t>
            </a:r>
            <a:r>
              <a:rPr lang="en-GB" b="1" dirty="0" smtClean="0"/>
              <a:t>nhspensionsreform@sppa.gsi.gov.uk</a:t>
            </a:r>
            <a:endParaRPr lang="en-GB" b="1" dirty="0"/>
          </a:p>
          <a:p>
            <a:r>
              <a:rPr lang="en-GB" dirty="0" smtClean="0"/>
              <a:t>Trade Unions</a:t>
            </a:r>
          </a:p>
          <a:p>
            <a:r>
              <a:rPr lang="en-GB" dirty="0" smtClean="0"/>
              <a:t>Professional organisations</a:t>
            </a:r>
          </a:p>
          <a:p>
            <a:r>
              <a:rPr lang="en-GB" dirty="0" smtClean="0"/>
              <a:t>HR Managers</a:t>
            </a:r>
          </a:p>
          <a:p>
            <a:endParaRPr lang="en-GB" dirty="0"/>
          </a:p>
        </p:txBody>
      </p:sp>
      <p:pic>
        <p:nvPicPr>
          <p:cNvPr id="2050" name="Picture 2" descr="unisoncol"/>
          <p:cNvPicPr>
            <a:picLocks noChangeAspect="1" noChangeArrowheads="1"/>
          </p:cNvPicPr>
          <p:nvPr/>
        </p:nvPicPr>
        <p:blipFill>
          <a:blip r:embed="rId4" cstate="print"/>
          <a:srcRect/>
          <a:stretch>
            <a:fillRect/>
          </a:stretch>
        </p:blipFill>
        <p:spPr bwMode="auto">
          <a:xfrm>
            <a:off x="5952000" y="5013176"/>
            <a:ext cx="2929863" cy="1584176"/>
          </a:xfrm>
          <a:prstGeom prst="rect">
            <a:avLst/>
          </a:prstGeom>
          <a:noFill/>
          <a:ln w="9525">
            <a:noFill/>
            <a:miter lim="800000"/>
            <a:headEnd/>
            <a:tailEnd/>
          </a:ln>
        </p:spPr>
      </p:pic>
    </p:spTree>
    <p:extLst>
      <p:ext uri="{BB962C8B-B14F-4D97-AF65-F5344CB8AC3E}">
        <p14:creationId xmlns:p14="http://schemas.microsoft.com/office/powerpoint/2010/main" xmlns="" val="37662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solidFill>
                  <a:schemeClr val="tx2"/>
                </a:solidFill>
              </a:rPr>
              <a:t>What is changing?</a:t>
            </a:r>
            <a:endParaRPr lang="en-GB" sz="2800" b="1" dirty="0">
              <a:solidFill>
                <a:schemeClr val="tx2"/>
              </a:solidFill>
            </a:endParaRPr>
          </a:p>
        </p:txBody>
      </p:sp>
      <p:sp>
        <p:nvSpPr>
          <p:cNvPr id="4" name="Rectangle 2"/>
          <p:cNvSpPr>
            <a:spLocks noGrp="1" noChangeArrowheads="1"/>
          </p:cNvSpPr>
          <p:nvPr>
            <p:ph idx="1"/>
          </p:nvPr>
        </p:nvSpPr>
        <p:spPr>
          <a:xfrm>
            <a:off x="251520" y="980728"/>
            <a:ext cx="8435280" cy="5688632"/>
          </a:xfrm>
        </p:spPr>
        <p:txBody>
          <a:bodyPr>
            <a:normAutofit fontScale="90000"/>
          </a:bodyPr>
          <a:lstStyle/>
          <a:p>
            <a:pPr algn="l" eaLnBrk="1" hangingPunct="1"/>
            <a:r>
              <a:rPr lang="en-GB" sz="2000" dirty="0" smtClean="0">
                <a:solidFill>
                  <a:schemeClr val="tx2"/>
                </a:solidFill>
                <a:latin typeface="Arial" pitchFamily="34" charset="0"/>
                <a:cs typeface="Arial" pitchFamily="34" charset="0"/>
              </a:rPr>
              <a:t>From </a:t>
            </a:r>
            <a:r>
              <a:rPr lang="en-GB" sz="2000" b="1" dirty="0" smtClean="0">
                <a:solidFill>
                  <a:schemeClr val="tx2"/>
                </a:solidFill>
                <a:latin typeface="Arial" pitchFamily="34" charset="0"/>
                <a:cs typeface="Arial" pitchFamily="34" charset="0"/>
              </a:rPr>
              <a:t>1 April  2015</a:t>
            </a:r>
            <a:r>
              <a:rPr lang="en-GB" sz="2000" dirty="0" smtClean="0">
                <a:solidFill>
                  <a:schemeClr val="tx2"/>
                </a:solidFill>
                <a:latin typeface="Arial" pitchFamily="34" charset="0"/>
                <a:cs typeface="Arial" pitchFamily="34" charset="0"/>
              </a:rPr>
              <a:t>, the current NHS superannuation scheme will be closed and members will move to a new scheme, referred to as the “</a:t>
            </a:r>
            <a:r>
              <a:rPr lang="en-GB" sz="2000" b="1" dirty="0" smtClean="0">
                <a:solidFill>
                  <a:schemeClr val="tx2"/>
                </a:solidFill>
                <a:latin typeface="Arial" pitchFamily="34" charset="0"/>
                <a:cs typeface="Arial" pitchFamily="34" charset="0"/>
              </a:rPr>
              <a:t>2015 Scheme</a:t>
            </a:r>
            <a:r>
              <a:rPr lang="en-GB" sz="2000" dirty="0" smtClean="0">
                <a:solidFill>
                  <a:schemeClr val="tx2"/>
                </a:solidFill>
                <a:latin typeface="Arial" pitchFamily="34" charset="0"/>
                <a:cs typeface="Arial" pitchFamily="34" charset="0"/>
              </a:rPr>
              <a:t>”.</a:t>
            </a:r>
          </a:p>
          <a:p>
            <a:pPr marL="0" indent="0" algn="l" eaLnBrk="1" hangingPunct="1">
              <a:buNone/>
            </a:pPr>
            <a:endParaRPr lang="en-GB" sz="2000" dirty="0" smtClean="0">
              <a:solidFill>
                <a:schemeClr val="tx2"/>
              </a:solidFill>
              <a:latin typeface="Arial" pitchFamily="34" charset="0"/>
              <a:cs typeface="Arial" pitchFamily="34" charset="0"/>
            </a:endParaRPr>
          </a:p>
          <a:p>
            <a:pPr algn="l" eaLnBrk="1" hangingPunct="1"/>
            <a:r>
              <a:rPr lang="en-GB" sz="2000" dirty="0" smtClean="0">
                <a:solidFill>
                  <a:schemeClr val="tx2"/>
                </a:solidFill>
                <a:latin typeface="Arial" pitchFamily="34" charset="0"/>
                <a:cs typeface="Arial" pitchFamily="34" charset="0"/>
              </a:rPr>
              <a:t>This is unless the member is in one of the protected categories.  These categories are:</a:t>
            </a:r>
          </a:p>
          <a:p>
            <a:pPr algn="l" eaLnBrk="1" hangingPunct="1"/>
            <a:endParaRPr lang="en-GB" sz="2000" dirty="0" smtClean="0">
              <a:solidFill>
                <a:schemeClr val="tx2"/>
              </a:solidFill>
              <a:latin typeface="Arial" pitchFamily="34" charset="0"/>
              <a:cs typeface="Arial" pitchFamily="34" charset="0"/>
            </a:endParaRPr>
          </a:p>
          <a:p>
            <a:pPr lvl="1">
              <a:buFontTx/>
              <a:buChar char="–"/>
            </a:pPr>
            <a:r>
              <a:rPr lang="en-GB" sz="2000" dirty="0" smtClean="0">
                <a:solidFill>
                  <a:schemeClr val="tx2"/>
                </a:solidFill>
                <a:latin typeface="Arial" pitchFamily="34" charset="0"/>
                <a:cs typeface="Arial" pitchFamily="34" charset="0"/>
              </a:rPr>
              <a:t>Active members who were within 10 years of their Normal pension age as at 1 April 2012.  </a:t>
            </a:r>
            <a:r>
              <a:rPr lang="en-GB" sz="2000" b="1" dirty="0" smtClean="0">
                <a:solidFill>
                  <a:schemeClr val="tx2"/>
                </a:solidFill>
                <a:latin typeface="Arial" pitchFamily="34" charset="0"/>
                <a:cs typeface="Arial" pitchFamily="34" charset="0"/>
              </a:rPr>
              <a:t>These members are fully protected and will not have to move to the new Scheme</a:t>
            </a:r>
            <a:r>
              <a:rPr lang="en-GB" sz="2000" dirty="0" smtClean="0">
                <a:solidFill>
                  <a:schemeClr val="tx2"/>
                </a:solidFill>
                <a:latin typeface="Arial" pitchFamily="34" charset="0"/>
                <a:cs typeface="Arial" pitchFamily="34" charset="0"/>
              </a:rPr>
              <a:t>.</a:t>
            </a:r>
          </a:p>
          <a:p>
            <a:pPr marL="457200" lvl="1" indent="0">
              <a:buNone/>
            </a:pPr>
            <a:endParaRPr lang="en-GB" sz="2000" dirty="0" smtClean="0">
              <a:solidFill>
                <a:schemeClr val="tx2"/>
              </a:solidFill>
              <a:latin typeface="Arial" pitchFamily="34" charset="0"/>
              <a:cs typeface="Arial" pitchFamily="34" charset="0"/>
            </a:endParaRPr>
          </a:p>
          <a:p>
            <a:pPr lvl="1">
              <a:buFontTx/>
              <a:buChar char="–"/>
            </a:pPr>
            <a:r>
              <a:rPr lang="en-GB" sz="2000" dirty="0" smtClean="0">
                <a:solidFill>
                  <a:schemeClr val="tx2"/>
                </a:solidFill>
                <a:latin typeface="Arial" pitchFamily="34" charset="0"/>
                <a:cs typeface="Arial" pitchFamily="34" charset="0"/>
              </a:rPr>
              <a:t>Active members within a further 3 years and 5 months of normal pension age as at 1 April 2012.  </a:t>
            </a:r>
            <a:r>
              <a:rPr lang="en-GB" sz="2000" b="1" dirty="0" smtClean="0">
                <a:solidFill>
                  <a:schemeClr val="tx2"/>
                </a:solidFill>
                <a:latin typeface="Arial" pitchFamily="34" charset="0"/>
                <a:cs typeface="Arial" pitchFamily="34" charset="0"/>
              </a:rPr>
              <a:t>This is what is known as the “tapered” protection period.  These members will have some protection but, as the name suggests, it will taper off the further they are from the full protection period.  The effect of tapered protection will be to delay the move to the 2015 Scheme and allow the member to continue accruing benefits under their previous Scheme provisions.</a:t>
            </a:r>
            <a:r>
              <a:rPr lang="en-GB" sz="2000" dirty="0" smtClean="0">
                <a:solidFill>
                  <a:schemeClr val="tx2"/>
                </a:solidFill>
                <a:latin typeface="Arial" pitchFamily="34" charset="0"/>
                <a:cs typeface="Arial" pitchFamily="34" charset="0"/>
              </a:rPr>
              <a:t> (This will be explained more fully later on)</a:t>
            </a:r>
          </a:p>
          <a:p>
            <a:pPr lvl="1"/>
            <a:endParaRPr lang="en-GB" sz="2000" dirty="0" smtClean="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xmlns="" val="2151965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836712"/>
            <a:ext cx="8147248" cy="1152128"/>
          </a:xfrm>
        </p:spPr>
        <p:txBody>
          <a:bodyPr>
            <a:normAutofit fontScale="90000"/>
          </a:bodyPr>
          <a:lstStyle/>
          <a:p>
            <a:pPr>
              <a:spcBef>
                <a:spcPts val="0"/>
              </a:spcBef>
            </a:pPr>
            <a:r>
              <a:rPr lang="en-GB" b="1" dirty="0" smtClean="0"/>
              <a:t>WHY IS THIS HAPPENING?</a:t>
            </a:r>
            <a:br>
              <a:rPr lang="en-GB" b="1" dirty="0" smtClean="0"/>
            </a:br>
            <a:r>
              <a:rPr lang="en-GB" b="1" dirty="0" smtClean="0"/>
              <a:t>Overarching changes across public sector pension schemes</a:t>
            </a:r>
            <a:endParaRPr lang="en-GB" b="1" dirty="0"/>
          </a:p>
        </p:txBody>
      </p:sp>
      <p:sp>
        <p:nvSpPr>
          <p:cNvPr id="3" name="Content Placeholder 2"/>
          <p:cNvSpPr>
            <a:spLocks noGrp="1"/>
          </p:cNvSpPr>
          <p:nvPr>
            <p:ph idx="1"/>
          </p:nvPr>
        </p:nvSpPr>
        <p:spPr>
          <a:xfrm>
            <a:off x="467544" y="2332037"/>
            <a:ext cx="8229600" cy="4193307"/>
          </a:xfrm>
        </p:spPr>
        <p:txBody>
          <a:bodyPr/>
          <a:lstStyle/>
          <a:p>
            <a:r>
              <a:rPr lang="en-GB" dirty="0" smtClean="0"/>
              <a:t>New Pension Schemes in line with Hutton and Pension Act are being put in place across the public sector.</a:t>
            </a:r>
          </a:p>
          <a:p>
            <a:r>
              <a:rPr lang="en-GB" dirty="0" smtClean="0"/>
              <a:t>Formal </a:t>
            </a:r>
            <a:r>
              <a:rPr lang="en-GB" dirty="0"/>
              <a:t>Scheme </a:t>
            </a:r>
            <a:r>
              <a:rPr lang="en-GB" dirty="0" smtClean="0"/>
              <a:t>Governance arrangements are being put </a:t>
            </a:r>
            <a:r>
              <a:rPr lang="en-GB" dirty="0"/>
              <a:t>in place</a:t>
            </a:r>
          </a:p>
          <a:p>
            <a:r>
              <a:rPr lang="en-GB" dirty="0"/>
              <a:t>HM Treasury will have more financial control</a:t>
            </a:r>
          </a:p>
          <a:p>
            <a:r>
              <a:rPr lang="en-GB" dirty="0"/>
              <a:t>Pension Regulator will have oversight </a:t>
            </a:r>
          </a:p>
          <a:p>
            <a:endParaRPr lang="en-GB" dirty="0"/>
          </a:p>
        </p:txBody>
      </p:sp>
    </p:spTree>
    <p:extLst>
      <p:ext uri="{BB962C8B-B14F-4D97-AF65-F5344CB8AC3E}">
        <p14:creationId xmlns:p14="http://schemas.microsoft.com/office/powerpoint/2010/main" xmlns="" val="3200653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txBody>
          <a:bodyPr>
            <a:normAutofit/>
          </a:bodyPr>
          <a:lstStyle/>
          <a:p>
            <a:r>
              <a:rPr lang="en-GB" sz="3600" b="1" dirty="0" smtClean="0"/>
              <a:t>So how does the 2015 Scheme differ from the current NHS Scheme?</a:t>
            </a:r>
            <a:endParaRPr lang="en-GB" sz="3600" b="1" dirty="0"/>
          </a:p>
        </p:txBody>
      </p:sp>
      <p:sp>
        <p:nvSpPr>
          <p:cNvPr id="3" name="Content Placeholder 2"/>
          <p:cNvSpPr>
            <a:spLocks noGrp="1"/>
          </p:cNvSpPr>
          <p:nvPr>
            <p:ph idx="1"/>
          </p:nvPr>
        </p:nvSpPr>
        <p:spPr>
          <a:xfrm>
            <a:off x="457200" y="1772816"/>
            <a:ext cx="8229600" cy="4353347"/>
          </a:xfrm>
        </p:spPr>
        <p:txBody>
          <a:bodyPr>
            <a:normAutofit/>
          </a:bodyPr>
          <a:lstStyle/>
          <a:p>
            <a:pPr marL="0" indent="0" algn="ctr">
              <a:buNone/>
            </a:pPr>
            <a:endParaRPr lang="en-GB" sz="1500" b="1" dirty="0" smtClean="0"/>
          </a:p>
          <a:p>
            <a:pPr marL="0" indent="0" algn="ctr">
              <a:buNone/>
            </a:pPr>
            <a:endParaRPr lang="en-GB" sz="1500" b="1" dirty="0"/>
          </a:p>
          <a:p>
            <a:r>
              <a:rPr lang="en-GB" sz="3800" dirty="0" smtClean="0">
                <a:latin typeface="Arial" pitchFamily="34" charset="0"/>
                <a:cs typeface="Arial" pitchFamily="34" charset="0"/>
              </a:rPr>
              <a:t>The 2015 Scheme will be different in a number of respects.  But for the purposes of this presentation there are 3 fundamental differences worth highlighting immediately</a:t>
            </a:r>
          </a:p>
          <a:p>
            <a:pPr marL="0" indent="0">
              <a:buNone/>
            </a:pPr>
            <a:endParaRPr lang="en-GB" dirty="0" smtClean="0">
              <a:latin typeface="Arial" pitchFamily="34" charset="0"/>
              <a:cs typeface="Arial" pitchFamily="34" charset="0"/>
            </a:endParaRPr>
          </a:p>
        </p:txBody>
      </p:sp>
    </p:spTree>
    <p:extLst>
      <p:ext uri="{BB962C8B-B14F-4D97-AF65-F5344CB8AC3E}">
        <p14:creationId xmlns:p14="http://schemas.microsoft.com/office/powerpoint/2010/main" xmlns="" val="1137614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1 – Normal Pension Age (</a:t>
            </a:r>
            <a:r>
              <a:rPr lang="en-GB" sz="3600" b="1" dirty="0" err="1" smtClean="0"/>
              <a:t>NPA</a:t>
            </a:r>
            <a:r>
              <a:rPr lang="en-GB" sz="3600" b="1" dirty="0"/>
              <a:t>)</a:t>
            </a:r>
          </a:p>
        </p:txBody>
      </p:sp>
      <p:sp>
        <p:nvSpPr>
          <p:cNvPr id="3" name="Content Placeholder 2"/>
          <p:cNvSpPr>
            <a:spLocks noGrp="1"/>
          </p:cNvSpPr>
          <p:nvPr>
            <p:ph idx="1"/>
          </p:nvPr>
        </p:nvSpPr>
        <p:spPr>
          <a:xfrm>
            <a:off x="457200" y="1124744"/>
            <a:ext cx="8229600" cy="5544616"/>
          </a:xfrm>
        </p:spPr>
        <p:txBody>
          <a:bodyPr>
            <a:normAutofit fontScale="70000" lnSpcReduction="20000"/>
          </a:bodyPr>
          <a:lstStyle/>
          <a:p>
            <a:r>
              <a:rPr lang="en-GB" sz="2800" dirty="0" smtClean="0">
                <a:latin typeface="Arial" pitchFamily="34" charset="0"/>
                <a:cs typeface="Arial" pitchFamily="34" charset="0"/>
              </a:rPr>
              <a:t>The current Scheme has two Sections:</a:t>
            </a:r>
          </a:p>
          <a:p>
            <a:pPr lvl="1"/>
            <a:r>
              <a:rPr lang="en-GB" dirty="0" smtClean="0">
                <a:latin typeface="Arial" pitchFamily="34" charset="0"/>
                <a:cs typeface="Arial" pitchFamily="34" charset="0"/>
              </a:rPr>
              <a:t>The 1995 Section (which has an NPA of 60, or 55 for “special class” members</a:t>
            </a:r>
            <a:r>
              <a:rPr lang="en-GB" dirty="0" smtClean="0">
                <a:latin typeface="Arial" pitchFamily="34" charset="0"/>
                <a:cs typeface="Arial" pitchFamily="34" charset="0"/>
              </a:rPr>
              <a:t>)  is awarded to certain members of the scheme in recognition </a:t>
            </a:r>
            <a:r>
              <a:rPr lang="en-GB" dirty="0" smtClean="0">
                <a:latin typeface="Arial" pitchFamily="34" charset="0"/>
                <a:cs typeface="Arial" pitchFamily="34" charset="0"/>
              </a:rPr>
              <a:t>of their type of employment.  The status was abolished for members joining the scheme for the first time on or after 1 April 1995 and also for those members returning to pensionable employment on or after that date with a break in membership of any one period of 5 years or more.</a:t>
            </a:r>
            <a:endParaRPr lang="en-GB" dirty="0" smtClean="0">
              <a:latin typeface="Arial" pitchFamily="34" charset="0"/>
              <a:cs typeface="Arial" pitchFamily="34" charset="0"/>
            </a:endParaRPr>
          </a:p>
          <a:p>
            <a:pPr lvl="1"/>
            <a:r>
              <a:rPr lang="en-GB" dirty="0" smtClean="0">
                <a:latin typeface="Arial" pitchFamily="34" charset="0"/>
                <a:cs typeface="Arial" pitchFamily="34" charset="0"/>
              </a:rPr>
              <a:t>The 2008 Section (which has an NPA of 65)</a:t>
            </a:r>
          </a:p>
          <a:p>
            <a:pPr lvl="1">
              <a:buNone/>
            </a:pPr>
            <a:endParaRPr lang="en-GB" dirty="0">
              <a:latin typeface="Arial" pitchFamily="34" charset="0"/>
              <a:cs typeface="Arial" pitchFamily="34" charset="0"/>
            </a:endParaRPr>
          </a:p>
          <a:p>
            <a:r>
              <a:rPr lang="en-GB" sz="2800" dirty="0" smtClean="0">
                <a:latin typeface="Arial" pitchFamily="34" charset="0"/>
                <a:cs typeface="Arial" pitchFamily="34" charset="0"/>
              </a:rPr>
              <a:t>The 2015 Scheme will have an </a:t>
            </a:r>
            <a:r>
              <a:rPr lang="en-GB" sz="2800" dirty="0" err="1" smtClean="0">
                <a:latin typeface="Arial" pitchFamily="34" charset="0"/>
                <a:cs typeface="Arial" pitchFamily="34" charset="0"/>
              </a:rPr>
              <a:t>NPA</a:t>
            </a:r>
            <a:r>
              <a:rPr lang="en-GB" sz="2800" dirty="0" smtClean="0">
                <a:latin typeface="Arial" pitchFamily="34" charset="0"/>
                <a:cs typeface="Arial" pitchFamily="34" charset="0"/>
              </a:rPr>
              <a:t> which is equal to the member’s </a:t>
            </a:r>
            <a:r>
              <a:rPr lang="en-GB" sz="2800" dirty="0">
                <a:latin typeface="Arial" pitchFamily="34" charset="0"/>
                <a:cs typeface="Arial" pitchFamily="34" charset="0"/>
              </a:rPr>
              <a:t>state </a:t>
            </a:r>
            <a:r>
              <a:rPr lang="en-GB" sz="2800" dirty="0" smtClean="0">
                <a:latin typeface="Arial" pitchFamily="34" charset="0"/>
                <a:cs typeface="Arial" pitchFamily="34" charset="0"/>
              </a:rPr>
              <a:t>pension age. </a:t>
            </a:r>
          </a:p>
          <a:p>
            <a:pPr lvl="1"/>
            <a:r>
              <a:rPr lang="en-GB" dirty="0" smtClean="0">
                <a:latin typeface="Arial" pitchFamily="34" charset="0"/>
                <a:cs typeface="Arial" pitchFamily="34" charset="0"/>
              </a:rPr>
              <a:t>The state pension age for men and women is currently different.  But from November 2018, state pension age for both men and women will be 65.  </a:t>
            </a:r>
          </a:p>
          <a:p>
            <a:pPr lvl="1"/>
            <a:r>
              <a:rPr lang="en-GB" dirty="0" smtClean="0">
                <a:latin typeface="Arial" pitchFamily="34" charset="0"/>
                <a:cs typeface="Arial" pitchFamily="34" charset="0"/>
              </a:rPr>
              <a:t>NPA </a:t>
            </a:r>
            <a:r>
              <a:rPr lang="en-GB" dirty="0" smtClean="0">
                <a:latin typeface="Arial" pitchFamily="34" charset="0"/>
                <a:cs typeface="Arial" pitchFamily="34" charset="0"/>
              </a:rPr>
              <a:t>in the 2015 Scheme will therefore follow that same trajectory</a:t>
            </a:r>
          </a:p>
          <a:p>
            <a:endParaRPr lang="en-GB" sz="2800" dirty="0" smtClean="0">
              <a:latin typeface="Arial" pitchFamily="34" charset="0"/>
              <a:cs typeface="Arial" pitchFamily="34" charset="0"/>
            </a:endParaRPr>
          </a:p>
          <a:p>
            <a:r>
              <a:rPr lang="en-GB" sz="2800" dirty="0" smtClean="0">
                <a:latin typeface="Arial" pitchFamily="34" charset="0"/>
                <a:cs typeface="Arial" pitchFamily="34" charset="0"/>
              </a:rPr>
              <a:t> If you want to know what your state pension age is currently, there is a </a:t>
            </a:r>
            <a:r>
              <a:rPr lang="en-GB" sz="2800" dirty="0" smtClean="0">
                <a:latin typeface="Arial" pitchFamily="34" charset="0"/>
                <a:cs typeface="Arial" pitchFamily="34" charset="0"/>
              </a:rPr>
              <a:t>calculator on the </a:t>
            </a:r>
            <a:r>
              <a:rPr lang="en-GB" sz="2800" dirty="0" smtClean="0">
                <a:latin typeface="Arial" pitchFamily="34" charset="0"/>
                <a:cs typeface="Arial" pitchFamily="34" charset="0"/>
                <a:hlinkClick r:id="rId2"/>
              </a:rPr>
              <a:t>www.gov/uk</a:t>
            </a:r>
            <a:r>
              <a:rPr lang="en-GB" sz="2800" dirty="0" smtClean="0">
                <a:latin typeface="Arial" pitchFamily="34" charset="0"/>
                <a:cs typeface="Arial" pitchFamily="34" charset="0"/>
              </a:rPr>
              <a:t> website.  </a:t>
            </a:r>
            <a:endParaRPr lang="en-GB" sz="2800" dirty="0">
              <a:latin typeface="Arial" pitchFamily="34" charset="0"/>
              <a:cs typeface="Arial" pitchFamily="34" charset="0"/>
            </a:endParaRPr>
          </a:p>
          <a:p>
            <a:pPr marL="0" indent="0">
              <a:buNone/>
            </a:pPr>
            <a:endParaRPr lang="en-GB" dirty="0">
              <a:latin typeface="Arial" pitchFamily="34" charset="0"/>
              <a:cs typeface="Arial" pitchFamily="34" charset="0"/>
            </a:endParaRPr>
          </a:p>
          <a:p>
            <a:endParaRPr lang="en-GB" dirty="0"/>
          </a:p>
        </p:txBody>
      </p:sp>
    </p:spTree>
    <p:extLst>
      <p:ext uri="{BB962C8B-B14F-4D97-AF65-F5344CB8AC3E}">
        <p14:creationId xmlns:p14="http://schemas.microsoft.com/office/powerpoint/2010/main" xmlns="" val="3250456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2 – The way in which pensions are calculated</a:t>
            </a:r>
            <a:endParaRPr lang="en-GB" sz="3200" b="1" dirty="0"/>
          </a:p>
        </p:txBody>
      </p:sp>
      <p:sp>
        <p:nvSpPr>
          <p:cNvPr id="3" name="Content Placeholder 2"/>
          <p:cNvSpPr>
            <a:spLocks noGrp="1"/>
          </p:cNvSpPr>
          <p:nvPr>
            <p:ph idx="1"/>
          </p:nvPr>
        </p:nvSpPr>
        <p:spPr>
          <a:xfrm>
            <a:off x="457200" y="1268760"/>
            <a:ext cx="8229600" cy="5184576"/>
          </a:xfrm>
        </p:spPr>
        <p:txBody>
          <a:bodyPr>
            <a:normAutofit fontScale="77500" lnSpcReduction="20000"/>
          </a:bodyPr>
          <a:lstStyle/>
          <a:p>
            <a:r>
              <a:rPr lang="en-GB" sz="3300" dirty="0" smtClean="0">
                <a:latin typeface="Arial" pitchFamily="34" charset="0"/>
                <a:cs typeface="Arial" pitchFamily="34" charset="0"/>
              </a:rPr>
              <a:t>The Current </a:t>
            </a:r>
            <a:r>
              <a:rPr lang="en-GB" sz="3300" dirty="0">
                <a:latin typeface="Arial" pitchFamily="34" charset="0"/>
                <a:cs typeface="Arial" pitchFamily="34" charset="0"/>
              </a:rPr>
              <a:t>Scheme is “final salary” meaning pensions are based on the members salary </a:t>
            </a:r>
            <a:r>
              <a:rPr lang="en-GB" sz="3300" dirty="0" smtClean="0">
                <a:latin typeface="Arial" pitchFamily="34" charset="0"/>
                <a:cs typeface="Arial" pitchFamily="34" charset="0"/>
              </a:rPr>
              <a:t>at, </a:t>
            </a:r>
            <a:r>
              <a:rPr lang="en-GB" sz="3300" dirty="0">
                <a:latin typeface="Arial" pitchFamily="34" charset="0"/>
                <a:cs typeface="Arial" pitchFamily="34" charset="0"/>
              </a:rPr>
              <a:t>or close </a:t>
            </a:r>
            <a:r>
              <a:rPr lang="en-GB" sz="3300" dirty="0" smtClean="0">
                <a:latin typeface="Arial" pitchFamily="34" charset="0"/>
                <a:cs typeface="Arial" pitchFamily="34" charset="0"/>
              </a:rPr>
              <a:t>to, retirement.</a:t>
            </a:r>
          </a:p>
          <a:p>
            <a:pPr lvl="1"/>
            <a:r>
              <a:rPr lang="en-GB" sz="3300" dirty="0">
                <a:latin typeface="Arial" pitchFamily="34" charset="0"/>
                <a:cs typeface="Arial" pitchFamily="34" charset="0"/>
              </a:rPr>
              <a:t>This could be your best year’s pensionable pay in the three years leading up to retirement (as in the 1995 section) or the average of the best three consecutive years in the 10 years leading up to retirement (2008 section).</a:t>
            </a:r>
            <a:endParaRPr lang="en-GB" sz="3300" dirty="0" smtClean="0">
              <a:latin typeface="Arial" pitchFamily="34" charset="0"/>
              <a:cs typeface="Arial" pitchFamily="34" charset="0"/>
            </a:endParaRPr>
          </a:p>
          <a:p>
            <a:pPr marL="0" indent="0">
              <a:buNone/>
            </a:pPr>
            <a:endParaRPr lang="en-GB" sz="3300" dirty="0">
              <a:latin typeface="Arial" pitchFamily="34" charset="0"/>
              <a:cs typeface="Arial" pitchFamily="34" charset="0"/>
            </a:endParaRPr>
          </a:p>
          <a:p>
            <a:r>
              <a:rPr lang="en-GB" sz="3300" dirty="0" smtClean="0">
                <a:latin typeface="Arial" pitchFamily="34" charset="0"/>
                <a:cs typeface="Arial" pitchFamily="34" charset="0"/>
              </a:rPr>
              <a:t>The 2015 </a:t>
            </a:r>
            <a:r>
              <a:rPr lang="en-GB" sz="3300" dirty="0">
                <a:latin typeface="Arial" pitchFamily="34" charset="0"/>
                <a:cs typeface="Arial" pitchFamily="34" charset="0"/>
              </a:rPr>
              <a:t>Scheme </a:t>
            </a:r>
            <a:r>
              <a:rPr lang="en-GB" sz="3300" dirty="0" smtClean="0">
                <a:latin typeface="Arial" pitchFamily="34" charset="0"/>
                <a:cs typeface="Arial" pitchFamily="34" charset="0"/>
              </a:rPr>
              <a:t>will be a </a:t>
            </a:r>
            <a:r>
              <a:rPr lang="en-GB" sz="3300" dirty="0">
                <a:latin typeface="Arial" pitchFamily="34" charset="0"/>
                <a:cs typeface="Arial" pitchFamily="34" charset="0"/>
              </a:rPr>
              <a:t>“Career Average </a:t>
            </a:r>
            <a:r>
              <a:rPr lang="en-GB" sz="3300" dirty="0" err="1">
                <a:latin typeface="Arial" pitchFamily="34" charset="0"/>
                <a:cs typeface="Arial" pitchFamily="34" charset="0"/>
              </a:rPr>
              <a:t>Revalued</a:t>
            </a:r>
            <a:r>
              <a:rPr lang="en-GB" sz="3300" dirty="0">
                <a:latin typeface="Arial" pitchFamily="34" charset="0"/>
                <a:cs typeface="Arial" pitchFamily="34" charset="0"/>
              </a:rPr>
              <a:t>” or “CARE” Scheme”, meaning pensions are calculated based on a method which takes account of earnings over an entire career. </a:t>
            </a:r>
            <a:endParaRPr lang="en-GB" sz="3300" dirty="0" smtClean="0">
              <a:latin typeface="Arial" pitchFamily="34" charset="0"/>
              <a:cs typeface="Arial" pitchFamily="34" charset="0"/>
            </a:endParaRPr>
          </a:p>
          <a:p>
            <a:pPr marL="0" indent="0">
              <a:buNone/>
            </a:pPr>
            <a:r>
              <a:rPr lang="en-GB" sz="3300" dirty="0" smtClean="0">
                <a:latin typeface="Arial" pitchFamily="34" charset="0"/>
                <a:cs typeface="Arial" pitchFamily="34" charset="0"/>
              </a:rPr>
              <a:t>    (</a:t>
            </a:r>
            <a:r>
              <a:rPr lang="en-GB" sz="3300" dirty="0">
                <a:latin typeface="Arial" pitchFamily="34" charset="0"/>
                <a:cs typeface="Arial" pitchFamily="34" charset="0"/>
              </a:rPr>
              <a:t>This will be explained more fully later)</a:t>
            </a:r>
          </a:p>
          <a:p>
            <a:endParaRPr lang="en-GB" dirty="0"/>
          </a:p>
        </p:txBody>
      </p:sp>
    </p:spTree>
    <p:extLst>
      <p:ext uri="{BB962C8B-B14F-4D97-AF65-F5344CB8AC3E}">
        <p14:creationId xmlns:p14="http://schemas.microsoft.com/office/powerpoint/2010/main" xmlns="" val="1368424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a:bodyPr>
          <a:lstStyle/>
          <a:p>
            <a:r>
              <a:rPr lang="en-GB" sz="2400" b="1" dirty="0" smtClean="0"/>
              <a:t>3 – Accrual Rate</a:t>
            </a:r>
            <a:endParaRPr lang="en-GB" sz="2400" b="1" dirty="0"/>
          </a:p>
        </p:txBody>
      </p:sp>
      <p:sp>
        <p:nvSpPr>
          <p:cNvPr id="3" name="Content Placeholder 2"/>
          <p:cNvSpPr>
            <a:spLocks noGrp="1"/>
          </p:cNvSpPr>
          <p:nvPr>
            <p:ph idx="1"/>
          </p:nvPr>
        </p:nvSpPr>
        <p:spPr>
          <a:xfrm>
            <a:off x="467544" y="836712"/>
            <a:ext cx="8219256" cy="5688632"/>
          </a:xfrm>
        </p:spPr>
        <p:txBody>
          <a:bodyPr>
            <a:noAutofit/>
          </a:bodyPr>
          <a:lstStyle/>
          <a:p>
            <a:r>
              <a:rPr lang="en-GB" sz="1800" dirty="0" smtClean="0">
                <a:latin typeface="Arial" pitchFamily="34" charset="0"/>
                <a:cs typeface="Arial" pitchFamily="34" charset="0"/>
              </a:rPr>
              <a:t>Put simply, the accrual rate is the amount of pension benefit which a member receives for each year of active membership in the Scheme, expressed as a fraction.</a:t>
            </a:r>
          </a:p>
          <a:p>
            <a:r>
              <a:rPr lang="en-GB" sz="1800" dirty="0" smtClean="0">
                <a:latin typeface="Arial" pitchFamily="34" charset="0"/>
                <a:cs typeface="Arial" pitchFamily="34" charset="0"/>
              </a:rPr>
              <a:t>In the current Scheme, the 1995 and 2008 Sections have different accrual rates</a:t>
            </a:r>
          </a:p>
          <a:p>
            <a:pPr lvl="1"/>
            <a:r>
              <a:rPr lang="en-GB" sz="1800" dirty="0" smtClean="0">
                <a:latin typeface="Arial" pitchFamily="34" charset="0"/>
                <a:cs typeface="Arial" pitchFamily="34" charset="0"/>
              </a:rPr>
              <a:t>In the 1995 Section, the accrual rate is 1/80</a:t>
            </a:r>
            <a:r>
              <a:rPr lang="en-GB" sz="1800" baseline="30000" dirty="0" smtClean="0">
                <a:latin typeface="Arial" pitchFamily="34" charset="0"/>
                <a:cs typeface="Arial" pitchFamily="34" charset="0"/>
              </a:rPr>
              <a:t>th</a:t>
            </a:r>
            <a:endParaRPr lang="en-GB" sz="1800" dirty="0" smtClean="0">
              <a:latin typeface="Arial" pitchFamily="34" charset="0"/>
              <a:cs typeface="Arial" pitchFamily="34" charset="0"/>
            </a:endParaRPr>
          </a:p>
          <a:p>
            <a:pPr lvl="1"/>
            <a:r>
              <a:rPr lang="en-GB" sz="1800" dirty="0" smtClean="0">
                <a:latin typeface="Arial" pitchFamily="34" charset="0"/>
                <a:cs typeface="Arial" pitchFamily="34" charset="0"/>
              </a:rPr>
              <a:t>In the 2008 Section, the accrual rate is 1/60</a:t>
            </a:r>
            <a:r>
              <a:rPr lang="en-GB" sz="1800" baseline="30000" dirty="0" smtClean="0">
                <a:latin typeface="Arial" pitchFamily="34" charset="0"/>
                <a:cs typeface="Arial" pitchFamily="34" charset="0"/>
              </a:rPr>
              <a:t>th</a:t>
            </a:r>
          </a:p>
          <a:p>
            <a:r>
              <a:rPr lang="en-GB" sz="1800" dirty="0" smtClean="0">
                <a:latin typeface="Arial" pitchFamily="34" charset="0"/>
                <a:cs typeface="Arial" pitchFamily="34" charset="0"/>
              </a:rPr>
              <a:t>What this means is that the member receives (depending on which section they are in) either 1/80</a:t>
            </a:r>
            <a:r>
              <a:rPr lang="en-GB" sz="1800" baseline="30000" dirty="0" smtClean="0">
                <a:latin typeface="Arial" pitchFamily="34" charset="0"/>
                <a:cs typeface="Arial" pitchFamily="34" charset="0"/>
              </a:rPr>
              <a:t>th</a:t>
            </a:r>
            <a:r>
              <a:rPr lang="en-GB" sz="1800" dirty="0" smtClean="0">
                <a:latin typeface="Arial" pitchFamily="34" charset="0"/>
                <a:cs typeface="Arial" pitchFamily="34" charset="0"/>
              </a:rPr>
              <a:t> of 1/60</a:t>
            </a:r>
            <a:r>
              <a:rPr lang="en-GB" sz="1800" baseline="30000" dirty="0" smtClean="0">
                <a:latin typeface="Arial" pitchFamily="34" charset="0"/>
                <a:cs typeface="Arial" pitchFamily="34" charset="0"/>
              </a:rPr>
              <a:t>th</a:t>
            </a:r>
            <a:r>
              <a:rPr lang="en-GB" sz="1800" dirty="0" smtClean="0">
                <a:latin typeface="Arial" pitchFamily="34" charset="0"/>
                <a:cs typeface="Arial" pitchFamily="34" charset="0"/>
              </a:rPr>
              <a:t> of their “Final Salary” sum for each year of active membership they have in the Scheme.</a:t>
            </a:r>
          </a:p>
          <a:p>
            <a:r>
              <a:rPr lang="en-GB" sz="1800" dirty="0" smtClean="0">
                <a:latin typeface="Arial" pitchFamily="34" charset="0"/>
                <a:cs typeface="Arial" pitchFamily="34" charset="0"/>
              </a:rPr>
              <a:t>In the 2015 Scheme, the percentage and methodology are both different.  </a:t>
            </a:r>
          </a:p>
          <a:p>
            <a:pPr lvl="1"/>
            <a:r>
              <a:rPr lang="en-GB" sz="1800" dirty="0" smtClean="0">
                <a:latin typeface="Arial" pitchFamily="34" charset="0"/>
                <a:cs typeface="Arial" pitchFamily="34" charset="0"/>
              </a:rPr>
              <a:t>In the 2015 Scheme, the accrual rate is 1/54</a:t>
            </a:r>
            <a:r>
              <a:rPr lang="en-GB" sz="1800" baseline="30000" dirty="0" smtClean="0">
                <a:latin typeface="Arial" pitchFamily="34" charset="0"/>
                <a:cs typeface="Arial" pitchFamily="34" charset="0"/>
              </a:rPr>
              <a:t>th</a:t>
            </a:r>
          </a:p>
          <a:p>
            <a:r>
              <a:rPr lang="en-GB" sz="1800" dirty="0" smtClean="0">
                <a:latin typeface="Arial" pitchFamily="34" charset="0"/>
                <a:cs typeface="Arial" pitchFamily="34" charset="0"/>
              </a:rPr>
              <a:t>Because the 2015 Scheme is a CARE Scheme, the member receives 1/54</a:t>
            </a:r>
            <a:r>
              <a:rPr lang="en-GB" sz="1800" baseline="30000" dirty="0" smtClean="0">
                <a:latin typeface="Arial" pitchFamily="34" charset="0"/>
                <a:cs typeface="Arial" pitchFamily="34" charset="0"/>
              </a:rPr>
              <a:t>th</a:t>
            </a:r>
            <a:r>
              <a:rPr lang="en-GB" sz="1800" dirty="0" smtClean="0">
                <a:latin typeface="Arial" pitchFamily="34" charset="0"/>
                <a:cs typeface="Arial" pitchFamily="34" charset="0"/>
              </a:rPr>
              <a:t> of any given year’s pensionable earnings as part of their pension.  </a:t>
            </a:r>
          </a:p>
          <a:p>
            <a:r>
              <a:rPr lang="en-GB" sz="1800" dirty="0" smtClean="0">
                <a:latin typeface="Arial" pitchFamily="34" charset="0"/>
                <a:cs typeface="Arial" pitchFamily="34" charset="0"/>
              </a:rPr>
              <a:t>Each year, this 1/54</a:t>
            </a:r>
            <a:r>
              <a:rPr lang="en-GB" sz="1800" baseline="30000" dirty="0" smtClean="0">
                <a:latin typeface="Arial" pitchFamily="34" charset="0"/>
                <a:cs typeface="Arial" pitchFamily="34" charset="0"/>
              </a:rPr>
              <a:t>th</a:t>
            </a:r>
            <a:r>
              <a:rPr lang="en-GB" sz="1800" dirty="0" smtClean="0">
                <a:latin typeface="Arial" pitchFamily="34" charset="0"/>
                <a:cs typeface="Arial" pitchFamily="34" charset="0"/>
              </a:rPr>
              <a:t> is added to the member’s pension pot and that pension pot is then “</a:t>
            </a:r>
            <a:r>
              <a:rPr lang="en-GB" sz="1800" dirty="0" err="1" smtClean="0">
                <a:latin typeface="Arial" pitchFamily="34" charset="0"/>
                <a:cs typeface="Arial" pitchFamily="34" charset="0"/>
              </a:rPr>
              <a:t>revalued</a:t>
            </a:r>
            <a:r>
              <a:rPr lang="en-GB" sz="1800" dirty="0" smtClean="0">
                <a:latin typeface="Arial" pitchFamily="34" charset="0"/>
                <a:cs typeface="Arial" pitchFamily="34" charset="0"/>
              </a:rPr>
              <a:t>” at the official rate of Consumer Price Index (CPI) inflation, plus 1.5%, each year until retirement.  </a:t>
            </a:r>
          </a:p>
        </p:txBody>
      </p:sp>
    </p:spTree>
    <p:extLst>
      <p:ext uri="{BB962C8B-B14F-4D97-AF65-F5344CB8AC3E}">
        <p14:creationId xmlns:p14="http://schemas.microsoft.com/office/powerpoint/2010/main" xmlns="" val="939343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fontScale="90000"/>
          </a:bodyPr>
          <a:lstStyle/>
          <a:p>
            <a:r>
              <a:rPr lang="en-GB" dirty="0" smtClean="0"/>
              <a:t>The CARE Scheme explained in more detail</a:t>
            </a:r>
            <a:endParaRPr lang="en-GB" dirty="0"/>
          </a:p>
        </p:txBody>
      </p:sp>
      <p:sp>
        <p:nvSpPr>
          <p:cNvPr id="3" name="Content Placeholder 2"/>
          <p:cNvSpPr>
            <a:spLocks noGrp="1"/>
          </p:cNvSpPr>
          <p:nvPr>
            <p:ph idx="1"/>
          </p:nvPr>
        </p:nvSpPr>
        <p:spPr/>
        <p:txBody>
          <a:bodyPr>
            <a:normAutofit/>
          </a:bodyPr>
          <a:lstStyle/>
          <a:p>
            <a:pPr marL="0" indent="0">
              <a:buNone/>
            </a:pPr>
            <a:r>
              <a:rPr lang="en-GB" sz="2400" b="1" dirty="0">
                <a:latin typeface="Arial" pitchFamily="34" charset="0"/>
                <a:cs typeface="Arial" pitchFamily="34" charset="0"/>
              </a:rPr>
              <a:t>How much pension will I earn each </a:t>
            </a:r>
            <a:r>
              <a:rPr lang="en-GB" sz="2400" b="1" dirty="0" smtClean="0">
                <a:latin typeface="Arial" pitchFamily="34" charset="0"/>
                <a:cs typeface="Arial" pitchFamily="34" charset="0"/>
              </a:rPr>
              <a:t>year in the 2015 Scheme?</a:t>
            </a:r>
          </a:p>
          <a:p>
            <a:r>
              <a:rPr lang="en-GB" sz="2400" dirty="0" smtClean="0">
                <a:latin typeface="Arial" pitchFamily="34" charset="0"/>
                <a:cs typeface="Arial" pitchFamily="34" charset="0"/>
              </a:rPr>
              <a:t>As mentioned earlier, the “accrual rate” in </a:t>
            </a:r>
            <a:r>
              <a:rPr lang="en-GB" sz="2400" dirty="0">
                <a:latin typeface="Arial" pitchFamily="34" charset="0"/>
                <a:cs typeface="Arial" pitchFamily="34" charset="0"/>
              </a:rPr>
              <a:t>the 2015 NHS Scheme </a:t>
            </a:r>
            <a:r>
              <a:rPr lang="en-GB" sz="2400" dirty="0" smtClean="0">
                <a:latin typeface="Arial" pitchFamily="34" charset="0"/>
                <a:cs typeface="Arial" pitchFamily="34" charset="0"/>
              </a:rPr>
              <a:t>is </a:t>
            </a:r>
            <a:r>
              <a:rPr lang="en-GB" sz="2400" dirty="0">
                <a:latin typeface="Arial" pitchFamily="34" charset="0"/>
                <a:cs typeface="Arial" pitchFamily="34" charset="0"/>
              </a:rPr>
              <a:t>1/54th. </a:t>
            </a:r>
            <a:endParaRPr lang="en-GB" sz="2400" dirty="0" smtClean="0">
              <a:latin typeface="Arial" pitchFamily="34" charset="0"/>
              <a:cs typeface="Arial" pitchFamily="34" charset="0"/>
            </a:endParaRPr>
          </a:p>
          <a:p>
            <a:r>
              <a:rPr lang="en-GB" sz="2400" dirty="0" smtClean="0">
                <a:latin typeface="Arial" pitchFamily="34" charset="0"/>
                <a:cs typeface="Arial" pitchFamily="34" charset="0"/>
              </a:rPr>
              <a:t>So </a:t>
            </a:r>
            <a:r>
              <a:rPr lang="en-GB" sz="2400" dirty="0">
                <a:latin typeface="Arial" pitchFamily="34" charset="0"/>
                <a:cs typeface="Arial" pitchFamily="34" charset="0"/>
              </a:rPr>
              <a:t>if you earned £18,000 in a year you would earn a pension for that year of £18,000 x 1/54 = £333</a:t>
            </a:r>
            <a:r>
              <a:rPr lang="en-GB" sz="2400" dirty="0" smtClean="0">
                <a:latin typeface="Arial" pitchFamily="34" charset="0"/>
                <a:cs typeface="Arial" pitchFamily="34" charset="0"/>
              </a:rPr>
              <a:t>.</a:t>
            </a:r>
          </a:p>
          <a:p>
            <a:r>
              <a:rPr lang="en-GB" sz="2400" dirty="0" smtClean="0">
                <a:latin typeface="Arial" pitchFamily="34" charset="0"/>
                <a:cs typeface="Arial" pitchFamily="34" charset="0"/>
              </a:rPr>
              <a:t>Each year’s pension pot  is revalued then added together at the end of a career to become the final annual pension</a:t>
            </a:r>
            <a:endParaRPr lang="en-GB" sz="2400" dirty="0">
              <a:latin typeface="Arial" pitchFamily="34" charset="0"/>
              <a:cs typeface="Arial" pitchFamily="34" charset="0"/>
            </a:endParaRPr>
          </a:p>
        </p:txBody>
      </p:sp>
    </p:spTree>
    <p:extLst>
      <p:ext uri="{BB962C8B-B14F-4D97-AF65-F5344CB8AC3E}">
        <p14:creationId xmlns:p14="http://schemas.microsoft.com/office/powerpoint/2010/main" xmlns="" val="32590673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r>
              <a:rPr lang="en-GB" dirty="0" smtClean="0"/>
              <a:t>CARE cont…</a:t>
            </a:r>
            <a:endParaRPr lang="en-GB" dirty="0"/>
          </a:p>
        </p:txBody>
      </p:sp>
      <p:sp>
        <p:nvSpPr>
          <p:cNvPr id="3" name="Content Placeholder 2"/>
          <p:cNvSpPr>
            <a:spLocks noGrp="1"/>
          </p:cNvSpPr>
          <p:nvPr>
            <p:ph idx="1"/>
          </p:nvPr>
        </p:nvSpPr>
        <p:spPr>
          <a:xfrm>
            <a:off x="457200" y="836712"/>
            <a:ext cx="8229600" cy="5289451"/>
          </a:xfrm>
        </p:spPr>
        <p:txBody>
          <a:bodyPr>
            <a:noAutofit/>
          </a:bodyPr>
          <a:lstStyle/>
          <a:p>
            <a:pPr lvl="0"/>
            <a:r>
              <a:rPr lang="en-GB" sz="2000" b="1" dirty="0">
                <a:solidFill>
                  <a:prstClr val="black"/>
                </a:solidFill>
                <a:latin typeface="Arial" pitchFamily="34" charset="0"/>
                <a:cs typeface="Arial" pitchFamily="34" charset="0"/>
              </a:rPr>
              <a:t>How is each year’s pension revalued?</a:t>
            </a:r>
            <a:endParaRPr lang="en-GB" sz="2000" dirty="0">
              <a:solidFill>
                <a:prstClr val="black"/>
              </a:solidFill>
              <a:latin typeface="Arial" pitchFamily="34" charset="0"/>
              <a:cs typeface="Arial" pitchFamily="34" charset="0"/>
            </a:endParaRPr>
          </a:p>
          <a:p>
            <a:pPr marL="0" lvl="0" indent="0">
              <a:buNone/>
            </a:pPr>
            <a:endParaRPr lang="en-GB" sz="2000" dirty="0">
              <a:solidFill>
                <a:prstClr val="black"/>
              </a:solidFill>
              <a:latin typeface="Arial" pitchFamily="34" charset="0"/>
              <a:cs typeface="Arial" pitchFamily="34" charset="0"/>
            </a:endParaRPr>
          </a:p>
          <a:p>
            <a:pPr lvl="0"/>
            <a:r>
              <a:rPr lang="en-GB" sz="2000" dirty="0">
                <a:solidFill>
                  <a:prstClr val="black"/>
                </a:solidFill>
                <a:latin typeface="Arial" pitchFamily="34" charset="0"/>
                <a:cs typeface="Arial" pitchFamily="34" charset="0"/>
              </a:rPr>
              <a:t>In the 2015 NHS Scheme the revaluation is </a:t>
            </a:r>
            <a:r>
              <a:rPr lang="en-GB" sz="2000" b="1" dirty="0">
                <a:solidFill>
                  <a:prstClr val="black"/>
                </a:solidFill>
                <a:latin typeface="Arial" pitchFamily="34" charset="0"/>
                <a:cs typeface="Arial" pitchFamily="34" charset="0"/>
              </a:rPr>
              <a:t>Consumer Price Index (CPI) inflation plus 1.5% per year. </a:t>
            </a:r>
            <a:endParaRPr lang="en-GB" sz="2000" b="1" dirty="0" smtClean="0">
              <a:solidFill>
                <a:prstClr val="black"/>
              </a:solidFill>
              <a:latin typeface="Arial" pitchFamily="34" charset="0"/>
              <a:cs typeface="Arial" pitchFamily="34" charset="0"/>
            </a:endParaRPr>
          </a:p>
          <a:p>
            <a:pPr lvl="0"/>
            <a:endParaRPr lang="en-GB" sz="2000" b="1" dirty="0" smtClean="0">
              <a:solidFill>
                <a:prstClr val="black"/>
              </a:solidFill>
              <a:latin typeface="Arial" pitchFamily="34" charset="0"/>
              <a:cs typeface="Arial" pitchFamily="34" charset="0"/>
            </a:endParaRPr>
          </a:p>
          <a:p>
            <a:pPr lvl="0"/>
            <a:r>
              <a:rPr lang="en-GB" sz="2000" dirty="0" smtClean="0">
                <a:solidFill>
                  <a:prstClr val="black"/>
                </a:solidFill>
                <a:latin typeface="Arial" pitchFamily="34" charset="0"/>
                <a:cs typeface="Arial" pitchFamily="34" charset="0"/>
              </a:rPr>
              <a:t>The </a:t>
            </a:r>
            <a:r>
              <a:rPr lang="en-GB" sz="2000" dirty="0">
                <a:solidFill>
                  <a:prstClr val="black"/>
                </a:solidFill>
                <a:latin typeface="Arial" pitchFamily="34" charset="0"/>
                <a:cs typeface="Arial" pitchFamily="34" charset="0"/>
              </a:rPr>
              <a:t>pension earned in a Scheme year (April to March) is revalued on the first of April of the following Scheme year and each subsequent Scheme year until you retire or leave. For example, if CPI inflation in a year was 2% then CARE pension would </a:t>
            </a:r>
            <a:r>
              <a:rPr lang="en-GB" sz="2000" dirty="0" smtClean="0">
                <a:solidFill>
                  <a:prstClr val="black"/>
                </a:solidFill>
                <a:latin typeface="Arial" pitchFamily="34" charset="0"/>
                <a:cs typeface="Arial" pitchFamily="34" charset="0"/>
              </a:rPr>
              <a:t>be </a:t>
            </a:r>
            <a:r>
              <a:rPr lang="en-GB" sz="2000" dirty="0" err="1" smtClean="0">
                <a:solidFill>
                  <a:prstClr val="black"/>
                </a:solidFill>
                <a:latin typeface="Arial" pitchFamily="34" charset="0"/>
                <a:cs typeface="Arial" pitchFamily="34" charset="0"/>
              </a:rPr>
              <a:t>revalued</a:t>
            </a:r>
            <a:r>
              <a:rPr lang="en-GB" sz="2000" dirty="0" smtClean="0">
                <a:solidFill>
                  <a:prstClr val="black"/>
                </a:solidFill>
                <a:latin typeface="Arial" pitchFamily="34" charset="0"/>
                <a:cs typeface="Arial" pitchFamily="34" charset="0"/>
              </a:rPr>
              <a:t> by </a:t>
            </a:r>
            <a:r>
              <a:rPr lang="en-GB" sz="2000" dirty="0">
                <a:solidFill>
                  <a:prstClr val="black"/>
                </a:solidFill>
                <a:latin typeface="Arial" pitchFamily="34" charset="0"/>
                <a:cs typeface="Arial" pitchFamily="34" charset="0"/>
              </a:rPr>
              <a:t>3.5% in the following year</a:t>
            </a:r>
            <a:r>
              <a:rPr lang="en-GB" sz="2000" dirty="0" smtClean="0">
                <a:solidFill>
                  <a:prstClr val="black"/>
                </a:solidFill>
                <a:latin typeface="Arial" pitchFamily="34" charset="0"/>
                <a:cs typeface="Arial" pitchFamily="34" charset="0"/>
              </a:rPr>
              <a:t>.</a:t>
            </a:r>
          </a:p>
          <a:p>
            <a:pPr lvl="0"/>
            <a:endParaRPr lang="en-GB" sz="2000" dirty="0">
              <a:solidFill>
                <a:prstClr val="black"/>
              </a:solidFill>
              <a:latin typeface="Arial" pitchFamily="34" charset="0"/>
              <a:cs typeface="Arial" pitchFamily="34" charset="0"/>
            </a:endParaRPr>
          </a:p>
          <a:p>
            <a:pPr lvl="0"/>
            <a:r>
              <a:rPr lang="en-GB" sz="2000" dirty="0">
                <a:solidFill>
                  <a:prstClr val="black"/>
                </a:solidFill>
                <a:latin typeface="Arial" pitchFamily="34" charset="0"/>
                <a:cs typeface="Arial" pitchFamily="34" charset="0"/>
              </a:rPr>
              <a:t>If you leave the 2015 NHS Scheme before becoming entitled to claim your retirement </a:t>
            </a:r>
            <a:r>
              <a:rPr lang="en-GB" sz="2000" dirty="0" smtClean="0">
                <a:solidFill>
                  <a:prstClr val="black"/>
                </a:solidFill>
                <a:latin typeface="Arial" pitchFamily="34" charset="0"/>
                <a:cs typeface="Arial" pitchFamily="34" charset="0"/>
              </a:rPr>
              <a:t>benefits (i.e. before your </a:t>
            </a:r>
            <a:r>
              <a:rPr lang="en-GB" sz="2000" dirty="0" err="1" smtClean="0">
                <a:solidFill>
                  <a:prstClr val="black"/>
                </a:solidFill>
                <a:latin typeface="Arial" pitchFamily="34" charset="0"/>
                <a:cs typeface="Arial" pitchFamily="34" charset="0"/>
              </a:rPr>
              <a:t>NPA</a:t>
            </a:r>
            <a:r>
              <a:rPr lang="en-GB" sz="2000" dirty="0" smtClean="0">
                <a:solidFill>
                  <a:prstClr val="black"/>
                </a:solidFill>
                <a:latin typeface="Arial" pitchFamily="34" charset="0"/>
                <a:cs typeface="Arial" pitchFamily="34" charset="0"/>
              </a:rPr>
              <a:t>), </a:t>
            </a:r>
            <a:r>
              <a:rPr lang="en-GB" sz="2000" dirty="0">
                <a:solidFill>
                  <a:prstClr val="black"/>
                </a:solidFill>
                <a:latin typeface="Arial" pitchFamily="34" charset="0"/>
                <a:cs typeface="Arial" pitchFamily="34" charset="0"/>
              </a:rPr>
              <a:t>your CARE pension would </a:t>
            </a:r>
            <a:r>
              <a:rPr lang="en-GB" sz="2000" dirty="0" smtClean="0">
                <a:solidFill>
                  <a:prstClr val="black"/>
                </a:solidFill>
                <a:latin typeface="Arial" pitchFamily="34" charset="0"/>
                <a:cs typeface="Arial" pitchFamily="34" charset="0"/>
              </a:rPr>
              <a:t>continue to be </a:t>
            </a:r>
            <a:r>
              <a:rPr lang="en-GB" sz="2000" dirty="0">
                <a:solidFill>
                  <a:prstClr val="black"/>
                </a:solidFill>
                <a:latin typeface="Arial" pitchFamily="34" charset="0"/>
                <a:cs typeface="Arial" pitchFamily="34" charset="0"/>
              </a:rPr>
              <a:t>revalued each year </a:t>
            </a:r>
            <a:r>
              <a:rPr lang="en-GB" sz="2000" dirty="0" smtClean="0">
                <a:solidFill>
                  <a:prstClr val="black"/>
                </a:solidFill>
                <a:latin typeface="Arial" pitchFamily="34" charset="0"/>
                <a:cs typeface="Arial" pitchFamily="34" charset="0"/>
              </a:rPr>
              <a:t>until benefits became payable – but only by the CPI rate (i.e. not by CPI plus 1.5%, as for active members)</a:t>
            </a:r>
            <a:endParaRPr lang="en-GB" sz="2000" dirty="0">
              <a:solidFill>
                <a:prstClr val="black"/>
              </a:solidFill>
              <a:latin typeface="Arial" pitchFamily="34" charset="0"/>
              <a:cs typeface="Arial" pitchFamily="34" charset="0"/>
            </a:endParaRPr>
          </a:p>
          <a:p>
            <a:pPr lvl="0"/>
            <a:endParaRPr lang="en-GB" sz="1800" dirty="0">
              <a:solidFill>
                <a:prstClr val="black"/>
              </a:solidFill>
              <a:latin typeface="Arial" pitchFamily="34" charset="0"/>
              <a:cs typeface="Arial" pitchFamily="34" charset="0"/>
            </a:endParaRPr>
          </a:p>
          <a:p>
            <a:endParaRPr lang="en-GB" sz="1800" dirty="0">
              <a:latin typeface="Arial" pitchFamily="34" charset="0"/>
              <a:cs typeface="Arial" pitchFamily="34" charset="0"/>
            </a:endParaRPr>
          </a:p>
        </p:txBody>
      </p:sp>
    </p:spTree>
    <p:extLst>
      <p:ext uri="{BB962C8B-B14F-4D97-AF65-F5344CB8AC3E}">
        <p14:creationId xmlns:p14="http://schemas.microsoft.com/office/powerpoint/2010/main" xmlns="" val="2133805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customXsn xmlns="http://schemas.microsoft.com/office/2006/metadata/customXsn">
  <xsnLocation/>
  <cached>True</cached>
  <openByDefault>True</openByDefault>
  <xsnScope/>
</customXsn>
</file>

<file path=customXml/item3.xml><?xml version="1.0" encoding="utf-8"?>
<ct:contentTypeSchema xmlns:ct="http://schemas.microsoft.com/office/2006/metadata/contentType" xmlns:ma="http://schemas.microsoft.com/office/2006/metadata/properties/metaAttributes" ct:_="" ma:_="" ma:contentTypeName="PowerPoint Document" ma:contentTypeID="0x010100521F1000D1C8214C8B2EC690663339D9CC00AFF3C3E007443E44A8F42097738BD7A8" ma:contentTypeVersion="12" ma:contentTypeDescription="Create a new PowerPoint document" ma:contentTypeScope="" ma:versionID="b7c4e830f65f8f3f3733bc0977b66472">
  <xsd:schema xmlns:xsd="http://www.w3.org/2001/XMLSchema" xmlns:p="http://schemas.microsoft.com/office/2006/metadata/properties" xmlns:ns1="http://schemas.microsoft.com/sharepoint/v3" xmlns:ns2="45d42e91-7159-46f2-8a6c-f9f6ee44272c" xmlns:ns3="ff1cb3e4-f82c-4078-a4d3-32c839f83844" targetNamespace="http://schemas.microsoft.com/office/2006/metadata/properties" ma:root="true" ma:fieldsID="d443b23e7b705022820573465bb0bc85" ns1:_="" ns2:_="" ns3:_="">
    <xsd:import namespace="http://schemas.microsoft.com/sharepoint/v3"/>
    <xsd:import namespace="45d42e91-7159-46f2-8a6c-f9f6ee44272c"/>
    <xsd:import namespace="ff1cb3e4-f82c-4078-a4d3-32c839f83844"/>
    <xsd:element name="properties">
      <xsd:complexType>
        <xsd:sequence>
          <xsd:element name="documentManagement">
            <xsd:complexType>
              <xsd:all>
                <xsd:element ref="ns1:Approved_x0020_Version" minOccurs="0"/>
                <xsd:element ref="ns1:Approver" minOccurs="0"/>
                <xsd:element ref="ns1:Date_x0020_Approved" minOccurs="0"/>
                <xsd:element ref="ns1:Date_x0020_Submitted" minOccurs="0"/>
                <xsd:element ref="ns1:Submitter" minOccurs="0"/>
                <xsd:element ref="ns1:UNISON_x0020_Source_x0020_URL" minOccurs="0"/>
                <xsd:element ref="ns1:UNISON_x0020_Target_x0020_URL" minOccurs="0"/>
                <xsd:element ref="ns2:Sub_x002d_Committee" minOccurs="0"/>
                <xsd:element ref="ns3:Meeting_x0020_Document_x0020_Type" minOccurs="0"/>
                <xsd:element ref="ns3:Meeting_x0020_Type" minOccurs="0"/>
                <xsd:element ref="ns3:Year" minOccurs="0"/>
                <xsd:element ref="ns3: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Approved_x0020_Version" ma:index="8" nillable="true" ma:displayName="Approved Version" ma:hidden="true" ma:internalName="Approved_x0020_Version" ma:readOnly="false">
      <xsd:simpleType>
        <xsd:restriction base="dms:Note"/>
      </xsd:simpleType>
    </xsd:element>
    <xsd:element name="Approver" ma:index="9" nillable="true" ma:displayName="Approver" ma:hidden="true" ma:internalName="Approver" ma:readOnly="false">
      <xsd:simpleType>
        <xsd:restriction base="dms:Text"/>
      </xsd:simpleType>
    </xsd:element>
    <xsd:element name="Date_x0020_Approved" ma:index="10" nillable="true" ma:displayName="Date Approved" ma:hidden="true" ma:internalName="Date_x0020_Approved" ma:readOnly="false">
      <xsd:simpleType>
        <xsd:restriction base="dms:Text"/>
      </xsd:simpleType>
    </xsd:element>
    <xsd:element name="Date_x0020_Submitted" ma:index="11" nillable="true" ma:displayName="Date Submitted" ma:hidden="true" ma:internalName="Date_x0020_Submitted" ma:readOnly="false">
      <xsd:simpleType>
        <xsd:restriction base="dms:Text"/>
      </xsd:simpleType>
    </xsd:element>
    <xsd:element name="Submitter" ma:index="12" nillable="true" ma:displayName="Submitter" ma:hidden="true" ma:internalName="Submitter" ma:readOnly="false">
      <xsd:simpleType>
        <xsd:restriction base="dms:Text"/>
      </xsd:simpleType>
    </xsd:element>
    <xsd:element name="UNISON_x0020_Source_x0020_URL" ma:index="13" nillable="true" ma:displayName="UNISON Source URL" ma:hidden="true" ma:internalName="UNISON_x0020_Source_x0020_URL"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UNISON_x0020_Target_x0020_URL" ma:index="14" nillable="true" ma:displayName="UNISON Target URL" ma:hidden="true" ma:internalName="UNISON_x0020_Target_x0020_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dms="http://schemas.microsoft.com/office/2006/documentManagement/types" targetNamespace="45d42e91-7159-46f2-8a6c-f9f6ee44272c" elementFormDefault="qualified">
    <xsd:import namespace="http://schemas.microsoft.com/office/2006/documentManagement/types"/>
    <xsd:element name="Sub_x002d_Committee" ma:index="15" nillable="true" ma:displayName="Sub-Committee" ma:list="{16317fd9-1db7-40af-89e8-0816acdd2048}" ma:internalName="Sub_x002d_Committee" ma:showField="Title">
      <xsd:simpleType>
        <xsd:restriction base="dms:Lookup"/>
      </xsd:simpleType>
    </xsd:element>
  </xsd:schema>
  <xsd:schema xmlns:xsd="http://www.w3.org/2001/XMLSchema" xmlns:dms="http://schemas.microsoft.com/office/2006/documentManagement/types" targetNamespace="ff1cb3e4-f82c-4078-a4d3-32c839f83844" elementFormDefault="qualified">
    <xsd:import namespace="http://schemas.microsoft.com/office/2006/documentManagement/types"/>
    <xsd:element name="Meeting_x0020_Document_x0020_Type" ma:index="16" nillable="true" ma:displayName="Meeting Document Type" ma:list="{cad78c5a-a24e-408f-acb9-6171d91db6b1}" ma:internalName="Meeting_x0020_Document_x0020_Type" ma:showField="Title" ma:web="ff1cb3e4-f82c-4078-a4d3-32c839f83844">
      <xsd:simpleType>
        <xsd:restriction base="dms:Lookup"/>
      </xsd:simpleType>
    </xsd:element>
    <xsd:element name="Meeting_x0020_Type" ma:index="17" nillable="true" ma:displayName="Meeting Type" ma:list="{79949fde-ae1a-423d-97d7-143885e161c5}" ma:internalName="Meeting_x0020_Type" ma:showField="Title" ma:web="ff1cb3e4-f82c-4078-a4d3-32c839f83844">
      <xsd:simpleType>
        <xsd:restriction base="dms:Lookup"/>
      </xsd:simpleType>
    </xsd:element>
    <xsd:element name="Year" ma:index="18" nillable="true" ma:displayName="Year" ma:list="{1e9db419-a4da-4816-95f3-96fa362ab956}" ma:internalName="Year" ma:showField="Title" ma:web="ff1cb3e4-f82c-4078-a4d3-32c839f83844">
      <xsd:simpleType>
        <xsd:restriction base="dms:Lookup"/>
      </xsd:simpleType>
    </xsd:element>
    <xsd:element name="Date" ma:index="19" nillable="true" ma:displayName="Date of Document" ma:format="DateOnly" ma:internalNam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Sub_x002d_Committee xmlns="45d42e91-7159-46f2-8a6c-f9f6ee44272c" xsi:nil="true"/>
    <Meeting_x0020_Document_x0020_Type xmlns="ff1cb3e4-f82c-4078-a4d3-32c839f83844" xsi:nil="true"/>
    <Date_x0020_Submitted xmlns="http://schemas.microsoft.com/sharepoint/v3" xsi:nil="true"/>
    <Date xmlns="ff1cb3e4-f82c-4078-a4d3-32c839f83844">2014-05-21T00:00:00+00:00</Date>
    <Date_x0020_Approved xmlns="http://schemas.microsoft.com/sharepoint/v3" xsi:nil="true"/>
    <Approved_x0020_Version xmlns="http://schemas.microsoft.com/sharepoint/v3" xsi:nil="true"/>
    <UNISON_x0020_Source_x0020_URL xmlns="http://schemas.microsoft.com/sharepoint/v3">
      <Url xmlns="http://schemas.microsoft.com/sharepoint/v3" xsi:nil="true"/>
      <Description xmlns="http://schemas.microsoft.com/sharepoint/v3" xsi:nil="true"/>
    </UNISON_x0020_Source_x0020_URL>
    <Year xmlns="ff1cb3e4-f82c-4078-a4d3-32c839f83844" xsi:nil="true"/>
    <UNISON_x0020_Target_x0020_URL xmlns="http://schemas.microsoft.com/sharepoint/v3">
      <Url xmlns="http://schemas.microsoft.com/sharepoint/v3" xsi:nil="true"/>
      <Description xmlns="http://schemas.microsoft.com/sharepoint/v3" xsi:nil="true"/>
    </UNISON_x0020_Target_x0020_URL>
    <Meeting_x0020_Type xmlns="ff1cb3e4-f82c-4078-a4d3-32c839f83844">5</Meeting_x0020_Type>
    <Approver xmlns="http://schemas.microsoft.com/sharepoint/v3" xsi:nil="true"/>
    <Submitter xmlns="http://schemas.microsoft.com/sharepoint/v3" xsi:nil="true"/>
  </documentManagement>
</p:properties>
</file>

<file path=customXml/itemProps1.xml><?xml version="1.0" encoding="utf-8"?>
<ds:datastoreItem xmlns:ds="http://schemas.openxmlformats.org/officeDocument/2006/customXml" ds:itemID="{F256959A-673F-4630-AE4A-E063C6B16FCD}">
  <ds:schemaRefs>
    <ds:schemaRef ds:uri="http://schemas.microsoft.com/sharepoint/v3/contenttype/forms"/>
  </ds:schemaRefs>
</ds:datastoreItem>
</file>

<file path=customXml/itemProps2.xml><?xml version="1.0" encoding="utf-8"?>
<ds:datastoreItem xmlns:ds="http://schemas.openxmlformats.org/officeDocument/2006/customXml" ds:itemID="{9DE2C4D6-D393-419D-BF10-54F3558A87DC}">
  <ds:schemaRefs>
    <ds:schemaRef ds:uri="http://schemas.microsoft.com/office/2006/metadata/customXsn"/>
  </ds:schemaRefs>
</ds:datastoreItem>
</file>

<file path=customXml/itemProps3.xml><?xml version="1.0" encoding="utf-8"?>
<ds:datastoreItem xmlns:ds="http://schemas.openxmlformats.org/officeDocument/2006/customXml" ds:itemID="{D29B486B-ABA8-4736-B6BB-7381121B67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5d42e91-7159-46f2-8a6c-f9f6ee44272c"/>
    <ds:schemaRef ds:uri="ff1cb3e4-f82c-4078-a4d3-32c839f838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C73076A9-B2C1-452C-AE2B-5D30551776B6}">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5d42e91-7159-46f2-8a6c-f9f6ee44272c"/>
    <ds:schemaRef ds:uri="ff1cb3e4-f82c-4078-a4d3-32c839f83844"/>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1487</TotalTime>
  <Words>2253</Words>
  <Application>Microsoft Office PowerPoint</Application>
  <PresentationFormat>On-screen Show (4:3)</PresentationFormat>
  <Paragraphs>169</Paragraphs>
  <Slides>16</Slides>
  <Notes>12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NHS Pension Scheme 2015</vt:lpstr>
      <vt:lpstr>What is changing?</vt:lpstr>
      <vt:lpstr>WHY IS THIS HAPPENING? Overarching changes across public sector pension schemes</vt:lpstr>
      <vt:lpstr>So how does the 2015 Scheme differ from the current NHS Scheme?</vt:lpstr>
      <vt:lpstr>1 – Normal Pension Age (NPA)</vt:lpstr>
      <vt:lpstr>2 – The way in which pensions are calculated</vt:lpstr>
      <vt:lpstr>3 – Accrual Rate</vt:lpstr>
      <vt:lpstr>The CARE Scheme explained in more detail</vt:lpstr>
      <vt:lpstr>CARE cont…</vt:lpstr>
      <vt:lpstr>Slide 10</vt:lpstr>
      <vt:lpstr>Slide 11</vt:lpstr>
      <vt:lpstr>Am I protected?</vt:lpstr>
      <vt:lpstr>What about Benefits I’ve already accrued in current scheme?</vt:lpstr>
      <vt:lpstr>“Choice”</vt:lpstr>
      <vt:lpstr>Opting out of Protection</vt:lpstr>
      <vt:lpstr>Where can I get further information?</vt:lpstr>
    </vt:vector>
  </TitlesOfParts>
  <Company>Scottish Government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U001857</dc:creator>
  <cp:lastModifiedBy>NONE</cp:lastModifiedBy>
  <cp:revision>62</cp:revision>
  <cp:lastPrinted>2014-03-21T10:42:16Z</cp:lastPrinted>
  <dcterms:created xsi:type="dcterms:W3CDTF">2014-03-07T15:06:07Z</dcterms:created>
  <dcterms:modified xsi:type="dcterms:W3CDTF">2014-10-27T15:16:33Z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0x010100521F1000D1C8214C8B2EC690663339D9CC00AFF3C3E007443E44A8F42097738BD7A8</vt:lpwstr>
  </property>
</Properties>
</file>